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78" r:id="rId7"/>
    <p:sldId id="261" r:id="rId8"/>
    <p:sldId id="262" r:id="rId9"/>
    <p:sldId id="263" r:id="rId10"/>
    <p:sldId id="264" r:id="rId11"/>
    <p:sldId id="265" r:id="rId12"/>
    <p:sldId id="266" r:id="rId13"/>
    <p:sldId id="267" r:id="rId14"/>
    <p:sldId id="268" r:id="rId15"/>
    <p:sldId id="269" r:id="rId16"/>
    <p:sldId id="271" r:id="rId17"/>
    <p:sldId id="270" r:id="rId18"/>
    <p:sldId id="272" r:id="rId19"/>
    <p:sldId id="273" r:id="rId20"/>
    <p:sldId id="274" r:id="rId21"/>
    <p:sldId id="275" r:id="rId22"/>
    <p:sldId id="276" r:id="rId23"/>
    <p:sldId id="277"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94" autoAdjust="0"/>
    <p:restoredTop sz="94660"/>
  </p:normalViewPr>
  <p:slideViewPr>
    <p:cSldViewPr>
      <p:cViewPr varScale="1">
        <p:scale>
          <a:sx n="75" d="100"/>
          <a:sy n="75" d="100"/>
        </p:scale>
        <p:origin x="-1266"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64BD3D-2663-4706-AD4E-7101A682A318}" type="datetimeFigureOut">
              <a:rPr lang="en-GB" smtClean="0"/>
              <a:pPr/>
              <a:t>25/04/2011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7157FB-2A11-48BC-BE3D-33D2370E4189}" type="slidenum">
              <a:rPr lang="en-GB" smtClean="0"/>
              <a:pPr/>
              <a:t>‹#›</a:t>
            </a:fld>
            <a:endParaRPr lang="en-GB"/>
          </a:p>
        </p:txBody>
      </p:sp>
    </p:spTree>
    <p:extLst>
      <p:ext uri="{BB962C8B-B14F-4D97-AF65-F5344CB8AC3E}">
        <p14:creationId xmlns="" xmlns:p14="http://schemas.microsoft.com/office/powerpoint/2010/main" val="3237988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7157FB-2A11-48BC-BE3D-33D2370E4189}" type="slidenum">
              <a:rPr lang="en-GB" smtClean="0"/>
              <a:pPr/>
              <a:t>2</a:t>
            </a:fld>
            <a:endParaRPr lang="en-GB"/>
          </a:p>
        </p:txBody>
      </p:sp>
    </p:spTree>
    <p:extLst>
      <p:ext uri="{BB962C8B-B14F-4D97-AF65-F5344CB8AC3E}">
        <p14:creationId xmlns="" xmlns:p14="http://schemas.microsoft.com/office/powerpoint/2010/main" val="3484716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7157FB-2A11-48BC-BE3D-33D2370E4189}" type="slidenum">
              <a:rPr lang="en-GB" smtClean="0"/>
              <a:pPr/>
              <a:t>13</a:t>
            </a:fld>
            <a:endParaRPr lang="en-GB"/>
          </a:p>
        </p:txBody>
      </p:sp>
    </p:spTree>
    <p:extLst>
      <p:ext uri="{BB962C8B-B14F-4D97-AF65-F5344CB8AC3E}">
        <p14:creationId xmlns="" xmlns:p14="http://schemas.microsoft.com/office/powerpoint/2010/main" val="2028965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97AAC76-99CF-4FCE-837B-A14AD6BDA26C}" type="datetimeFigureOut">
              <a:rPr lang="en-GB" smtClean="0"/>
              <a:pPr/>
              <a:t>25/04/2011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DF6932-932D-4AD1-BE85-631E8EA986D9}" type="slidenum">
              <a:rPr lang="en-GB" smtClean="0"/>
              <a:pPr/>
              <a:t>‹#›</a:t>
            </a:fld>
            <a:endParaRPr lang="en-GB"/>
          </a:p>
        </p:txBody>
      </p:sp>
    </p:spTree>
    <p:extLst>
      <p:ext uri="{BB962C8B-B14F-4D97-AF65-F5344CB8AC3E}">
        <p14:creationId xmlns="" xmlns:p14="http://schemas.microsoft.com/office/powerpoint/2010/main" val="1354127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97AAC76-99CF-4FCE-837B-A14AD6BDA26C}" type="datetimeFigureOut">
              <a:rPr lang="en-GB" smtClean="0"/>
              <a:pPr/>
              <a:t>25/04/2011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DF6932-932D-4AD1-BE85-631E8EA986D9}" type="slidenum">
              <a:rPr lang="en-GB" smtClean="0"/>
              <a:pPr/>
              <a:t>‹#›</a:t>
            </a:fld>
            <a:endParaRPr lang="en-GB"/>
          </a:p>
        </p:txBody>
      </p:sp>
    </p:spTree>
    <p:extLst>
      <p:ext uri="{BB962C8B-B14F-4D97-AF65-F5344CB8AC3E}">
        <p14:creationId xmlns="" xmlns:p14="http://schemas.microsoft.com/office/powerpoint/2010/main" val="4236575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97AAC76-99CF-4FCE-837B-A14AD6BDA26C}" type="datetimeFigureOut">
              <a:rPr lang="en-GB" smtClean="0"/>
              <a:pPr/>
              <a:t>25/04/2011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DF6932-932D-4AD1-BE85-631E8EA986D9}" type="slidenum">
              <a:rPr lang="en-GB" smtClean="0"/>
              <a:pPr/>
              <a:t>‹#›</a:t>
            </a:fld>
            <a:endParaRPr lang="en-GB"/>
          </a:p>
        </p:txBody>
      </p:sp>
    </p:spTree>
    <p:extLst>
      <p:ext uri="{BB962C8B-B14F-4D97-AF65-F5344CB8AC3E}">
        <p14:creationId xmlns="" xmlns:p14="http://schemas.microsoft.com/office/powerpoint/2010/main" val="475168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97AAC76-99CF-4FCE-837B-A14AD6BDA26C}" type="datetimeFigureOut">
              <a:rPr lang="en-GB" smtClean="0"/>
              <a:pPr/>
              <a:t>25/04/2011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DF6932-932D-4AD1-BE85-631E8EA986D9}" type="slidenum">
              <a:rPr lang="en-GB" smtClean="0"/>
              <a:pPr/>
              <a:t>‹#›</a:t>
            </a:fld>
            <a:endParaRPr lang="en-GB"/>
          </a:p>
        </p:txBody>
      </p:sp>
    </p:spTree>
    <p:extLst>
      <p:ext uri="{BB962C8B-B14F-4D97-AF65-F5344CB8AC3E}">
        <p14:creationId xmlns="" xmlns:p14="http://schemas.microsoft.com/office/powerpoint/2010/main" val="639428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7AAC76-99CF-4FCE-837B-A14AD6BDA26C}" type="datetimeFigureOut">
              <a:rPr lang="en-GB" smtClean="0"/>
              <a:pPr/>
              <a:t>25/04/2011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DF6932-932D-4AD1-BE85-631E8EA986D9}" type="slidenum">
              <a:rPr lang="en-GB" smtClean="0"/>
              <a:pPr/>
              <a:t>‹#›</a:t>
            </a:fld>
            <a:endParaRPr lang="en-GB"/>
          </a:p>
        </p:txBody>
      </p:sp>
    </p:spTree>
    <p:extLst>
      <p:ext uri="{BB962C8B-B14F-4D97-AF65-F5344CB8AC3E}">
        <p14:creationId xmlns="" xmlns:p14="http://schemas.microsoft.com/office/powerpoint/2010/main" val="21429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97AAC76-99CF-4FCE-837B-A14AD6BDA26C}" type="datetimeFigureOut">
              <a:rPr lang="en-GB" smtClean="0"/>
              <a:pPr/>
              <a:t>25/04/2011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DF6932-932D-4AD1-BE85-631E8EA986D9}" type="slidenum">
              <a:rPr lang="en-GB" smtClean="0"/>
              <a:pPr/>
              <a:t>‹#›</a:t>
            </a:fld>
            <a:endParaRPr lang="en-GB"/>
          </a:p>
        </p:txBody>
      </p:sp>
    </p:spTree>
    <p:extLst>
      <p:ext uri="{BB962C8B-B14F-4D97-AF65-F5344CB8AC3E}">
        <p14:creationId xmlns="" xmlns:p14="http://schemas.microsoft.com/office/powerpoint/2010/main" val="74626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97AAC76-99CF-4FCE-837B-A14AD6BDA26C}" type="datetimeFigureOut">
              <a:rPr lang="en-GB" smtClean="0"/>
              <a:pPr/>
              <a:t>25/04/2011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CDF6932-932D-4AD1-BE85-631E8EA986D9}" type="slidenum">
              <a:rPr lang="en-GB" smtClean="0"/>
              <a:pPr/>
              <a:t>‹#›</a:t>
            </a:fld>
            <a:endParaRPr lang="en-GB"/>
          </a:p>
        </p:txBody>
      </p:sp>
    </p:spTree>
    <p:extLst>
      <p:ext uri="{BB962C8B-B14F-4D97-AF65-F5344CB8AC3E}">
        <p14:creationId xmlns="" xmlns:p14="http://schemas.microsoft.com/office/powerpoint/2010/main" val="3431969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97AAC76-99CF-4FCE-837B-A14AD6BDA26C}" type="datetimeFigureOut">
              <a:rPr lang="en-GB" smtClean="0"/>
              <a:pPr/>
              <a:t>25/04/2011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CDF6932-932D-4AD1-BE85-631E8EA986D9}" type="slidenum">
              <a:rPr lang="en-GB" smtClean="0"/>
              <a:pPr/>
              <a:t>‹#›</a:t>
            </a:fld>
            <a:endParaRPr lang="en-GB"/>
          </a:p>
        </p:txBody>
      </p:sp>
    </p:spTree>
    <p:extLst>
      <p:ext uri="{BB962C8B-B14F-4D97-AF65-F5344CB8AC3E}">
        <p14:creationId xmlns="" xmlns:p14="http://schemas.microsoft.com/office/powerpoint/2010/main" val="324203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7AAC76-99CF-4FCE-837B-A14AD6BDA26C}" type="datetimeFigureOut">
              <a:rPr lang="en-GB" smtClean="0"/>
              <a:pPr/>
              <a:t>25/04/2011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CDF6932-932D-4AD1-BE85-631E8EA986D9}" type="slidenum">
              <a:rPr lang="en-GB" smtClean="0"/>
              <a:pPr/>
              <a:t>‹#›</a:t>
            </a:fld>
            <a:endParaRPr lang="en-GB"/>
          </a:p>
        </p:txBody>
      </p:sp>
    </p:spTree>
    <p:extLst>
      <p:ext uri="{BB962C8B-B14F-4D97-AF65-F5344CB8AC3E}">
        <p14:creationId xmlns="" xmlns:p14="http://schemas.microsoft.com/office/powerpoint/2010/main" val="3005692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7AAC76-99CF-4FCE-837B-A14AD6BDA26C}" type="datetimeFigureOut">
              <a:rPr lang="en-GB" smtClean="0"/>
              <a:pPr/>
              <a:t>25/04/2011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DF6932-932D-4AD1-BE85-631E8EA986D9}" type="slidenum">
              <a:rPr lang="en-GB" smtClean="0"/>
              <a:pPr/>
              <a:t>‹#›</a:t>
            </a:fld>
            <a:endParaRPr lang="en-GB"/>
          </a:p>
        </p:txBody>
      </p:sp>
    </p:spTree>
    <p:extLst>
      <p:ext uri="{BB962C8B-B14F-4D97-AF65-F5344CB8AC3E}">
        <p14:creationId xmlns="" xmlns:p14="http://schemas.microsoft.com/office/powerpoint/2010/main" val="4002753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7AAC76-99CF-4FCE-837B-A14AD6BDA26C}" type="datetimeFigureOut">
              <a:rPr lang="en-GB" smtClean="0"/>
              <a:pPr/>
              <a:t>25/04/2011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DF6932-932D-4AD1-BE85-631E8EA986D9}" type="slidenum">
              <a:rPr lang="en-GB" smtClean="0"/>
              <a:pPr/>
              <a:t>‹#›</a:t>
            </a:fld>
            <a:endParaRPr lang="en-GB"/>
          </a:p>
        </p:txBody>
      </p:sp>
    </p:spTree>
    <p:extLst>
      <p:ext uri="{BB962C8B-B14F-4D97-AF65-F5344CB8AC3E}">
        <p14:creationId xmlns="" xmlns:p14="http://schemas.microsoft.com/office/powerpoint/2010/main" val="596097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7AAC76-99CF-4FCE-837B-A14AD6BDA26C}" type="datetimeFigureOut">
              <a:rPr lang="en-GB" smtClean="0"/>
              <a:pPr/>
              <a:t>25/04/2011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F6932-932D-4AD1-BE85-631E8EA986D9}" type="slidenum">
              <a:rPr lang="en-GB" smtClean="0"/>
              <a:pPr/>
              <a:t>‹#›</a:t>
            </a:fld>
            <a:endParaRPr lang="en-GB"/>
          </a:p>
        </p:txBody>
      </p:sp>
    </p:spTree>
    <p:extLst>
      <p:ext uri="{BB962C8B-B14F-4D97-AF65-F5344CB8AC3E}">
        <p14:creationId xmlns="" xmlns:p14="http://schemas.microsoft.com/office/powerpoint/2010/main" val="3873344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1680" y="2629654"/>
            <a:ext cx="5857591" cy="1569660"/>
          </a:xfrm>
          <a:prstGeom prst="rect">
            <a:avLst/>
          </a:prstGeom>
          <a:noFill/>
        </p:spPr>
        <p:txBody>
          <a:bodyPr wrap="squar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Population</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8383" y="188640"/>
            <a:ext cx="2946594" cy="18448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652120" y="4000384"/>
            <a:ext cx="3377952" cy="2778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93093" y="4864547"/>
            <a:ext cx="4092365" cy="19142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491880" y="188640"/>
            <a:ext cx="2447925" cy="962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73309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340768"/>
            <a:ext cx="3744416" cy="5400600"/>
          </a:xfrm>
        </p:spPr>
        <p:txBody>
          <a:bodyPr>
            <a:normAutofit fontScale="62500" lnSpcReduction="20000"/>
          </a:bodyPr>
          <a:lstStyle/>
          <a:p>
            <a:r>
              <a:rPr lang="en-GB" dirty="0" smtClean="0"/>
              <a:t>China has the largest population of any country in the world- over </a:t>
            </a:r>
            <a:r>
              <a:rPr lang="en-GB" dirty="0" smtClean="0">
                <a:solidFill>
                  <a:srgbClr val="FF0000"/>
                </a:solidFill>
              </a:rPr>
              <a:t>1.3 billion.</a:t>
            </a:r>
          </a:p>
          <a:p>
            <a:endParaRPr lang="en-GB" dirty="0" smtClean="0">
              <a:solidFill>
                <a:srgbClr val="FF0000"/>
              </a:solidFill>
            </a:endParaRPr>
          </a:p>
          <a:p>
            <a:r>
              <a:rPr lang="en-GB" dirty="0" smtClean="0"/>
              <a:t>Different policies have been used to control  rapid population growth- the most important is the one child policy introduced in </a:t>
            </a:r>
            <a:r>
              <a:rPr lang="en-GB" dirty="0" smtClean="0">
                <a:solidFill>
                  <a:srgbClr val="FF0000"/>
                </a:solidFill>
              </a:rPr>
              <a:t>1979.</a:t>
            </a:r>
          </a:p>
          <a:p>
            <a:endParaRPr lang="en-GB" dirty="0"/>
          </a:p>
          <a:p>
            <a:r>
              <a:rPr lang="en-GB" dirty="0" smtClean="0"/>
              <a:t>Couples that have only have one child are given benefits like longer maternity leave, better housing  and free education for the child. </a:t>
            </a:r>
            <a:endParaRPr lang="en-GB" dirty="0"/>
          </a:p>
          <a:p>
            <a:endParaRPr lang="en-GB" dirty="0" smtClean="0"/>
          </a:p>
          <a:p>
            <a:r>
              <a:rPr lang="en-GB" dirty="0" smtClean="0"/>
              <a:t>Couples that have more than one child don’t get any benefits and are fined part of their income.</a:t>
            </a:r>
          </a:p>
          <a:p>
            <a:endParaRPr lang="en-GB" dirty="0">
              <a:solidFill>
                <a:srgbClr val="FF0000"/>
              </a:solidFill>
            </a:endParaRPr>
          </a:p>
          <a:p>
            <a:endParaRPr lang="en-GB" dirty="0" smtClean="0">
              <a:solidFill>
                <a:srgbClr val="FF0000"/>
              </a:solidFill>
            </a:endParaRPr>
          </a:p>
          <a:p>
            <a:endParaRPr lang="en-GB" dirty="0">
              <a:solidFill>
                <a:srgbClr val="FF0000"/>
              </a:solidFill>
            </a:endParaRPr>
          </a:p>
        </p:txBody>
      </p:sp>
      <p:sp>
        <p:nvSpPr>
          <p:cNvPr id="4" name="Rectangle 3"/>
          <p:cNvSpPr/>
          <p:nvPr/>
        </p:nvSpPr>
        <p:spPr>
          <a:xfrm>
            <a:off x="445570" y="273335"/>
            <a:ext cx="8280920" cy="64633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rPr>
              <a:t>Managing population growth- case studies</a:t>
            </a:r>
            <a:endParaRPr lang="en-US" sz="3600" b="1" cap="all" spc="0" dirty="0">
              <a:ln/>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08842" y="1088664"/>
            <a:ext cx="2172816" cy="14485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3568" y="1340768"/>
            <a:ext cx="4536504" cy="369332"/>
          </a:xfrm>
          <a:prstGeom prst="rect">
            <a:avLst/>
          </a:prstGeom>
          <a:noFill/>
        </p:spPr>
        <p:txBody>
          <a:bodyPr wrap="square" rtlCol="0">
            <a:spAutoFit/>
          </a:bodyPr>
          <a:lstStyle/>
          <a:p>
            <a:endParaRPr lang="en-GB" dirty="0"/>
          </a:p>
        </p:txBody>
      </p:sp>
      <p:sp>
        <p:nvSpPr>
          <p:cNvPr id="6" name="TextBox 5"/>
          <p:cNvSpPr txBox="1"/>
          <p:nvPr/>
        </p:nvSpPr>
        <p:spPr>
          <a:xfrm>
            <a:off x="4860032" y="2610683"/>
            <a:ext cx="3670437" cy="4247317"/>
          </a:xfrm>
          <a:prstGeom prst="rect">
            <a:avLst/>
          </a:prstGeom>
          <a:noFill/>
        </p:spPr>
        <p:txBody>
          <a:bodyPr wrap="square" rtlCol="0">
            <a:spAutoFit/>
          </a:bodyPr>
          <a:lstStyle/>
          <a:p>
            <a:r>
              <a:rPr lang="en-GB" b="1" u="sng" dirty="0" smtClean="0"/>
              <a:t>Over the years the policy has changed so there are some exceptions:</a:t>
            </a:r>
          </a:p>
          <a:p>
            <a:pPr marL="285750" indent="-285750">
              <a:buFont typeface="Arial" pitchFamily="34" charset="0"/>
              <a:buChar char="•"/>
            </a:pPr>
            <a:r>
              <a:rPr lang="en-GB" dirty="0" smtClean="0"/>
              <a:t>In some rural areas couples are allowed to have more than one child if the first was a girl or has a physical disability – this Is because  children are still needed to work on farms in rural areas.</a:t>
            </a:r>
          </a:p>
          <a:p>
            <a:pPr marL="285750" indent="-285750">
              <a:buFont typeface="Arial" pitchFamily="34" charset="0"/>
              <a:buChar char="•"/>
            </a:pPr>
            <a:r>
              <a:rPr lang="en-GB" dirty="0" smtClean="0"/>
              <a:t>If one of the parents has a disability or if both the parents are only children then couples are allowed to have a second child so there are enough people to look after the parents. </a:t>
            </a:r>
            <a:endParaRPr lang="en-GB" dirty="0"/>
          </a:p>
        </p:txBody>
      </p:sp>
    </p:spTree>
    <p:extLst>
      <p:ext uri="{BB962C8B-B14F-4D97-AF65-F5344CB8AC3E}">
        <p14:creationId xmlns="" xmlns:p14="http://schemas.microsoft.com/office/powerpoint/2010/main" val="2075526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6660232" y="188640"/>
            <a:ext cx="2176461" cy="14448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43608" y="692696"/>
            <a:ext cx="4104455"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Effectiveness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Box 4"/>
          <p:cNvSpPr txBox="1"/>
          <p:nvPr/>
        </p:nvSpPr>
        <p:spPr>
          <a:xfrm>
            <a:off x="683568" y="2132856"/>
            <a:ext cx="4279383" cy="4247317"/>
          </a:xfrm>
          <a:prstGeom prst="rect">
            <a:avLst/>
          </a:prstGeom>
          <a:noFill/>
        </p:spPr>
        <p:txBody>
          <a:bodyPr wrap="square" rtlCol="0">
            <a:spAutoFit/>
          </a:bodyPr>
          <a:lstStyle/>
          <a:p>
            <a:pPr marL="285750" indent="-285750">
              <a:buFont typeface="Arial" pitchFamily="34" charset="0"/>
              <a:buChar char="•"/>
            </a:pPr>
            <a:r>
              <a:rPr lang="en-GB" b="1" dirty="0" smtClean="0"/>
              <a:t>The policy has prevented up to </a:t>
            </a:r>
            <a:r>
              <a:rPr lang="en-GB" b="1" dirty="0" smtClean="0">
                <a:solidFill>
                  <a:srgbClr val="FF0000"/>
                </a:solidFill>
              </a:rPr>
              <a:t>400 million </a:t>
            </a:r>
            <a:r>
              <a:rPr lang="en-GB" b="1" dirty="0" smtClean="0"/>
              <a:t>births.</a:t>
            </a:r>
          </a:p>
          <a:p>
            <a:pPr marL="285750" indent="-285750">
              <a:buFont typeface="Arial" pitchFamily="34" charset="0"/>
              <a:buChar char="•"/>
            </a:pPr>
            <a:r>
              <a:rPr lang="en-GB" b="1" dirty="0" smtClean="0"/>
              <a:t>The fertility rate  has dropped from</a:t>
            </a:r>
            <a:r>
              <a:rPr lang="en-GB" b="1" dirty="0" smtClean="0">
                <a:solidFill>
                  <a:srgbClr val="FF0000"/>
                </a:solidFill>
              </a:rPr>
              <a:t> 5.7 </a:t>
            </a:r>
            <a:r>
              <a:rPr lang="en-GB" b="1" dirty="0" smtClean="0"/>
              <a:t>in 1970 to around </a:t>
            </a:r>
            <a:r>
              <a:rPr lang="en-GB" b="1" dirty="0" smtClean="0">
                <a:solidFill>
                  <a:srgbClr val="FF0000"/>
                </a:solidFill>
              </a:rPr>
              <a:t>1.8</a:t>
            </a:r>
            <a:r>
              <a:rPr lang="en-GB" b="1" dirty="0" smtClean="0"/>
              <a:t> today.</a:t>
            </a:r>
          </a:p>
          <a:p>
            <a:pPr marL="285750" indent="-285750">
              <a:buFont typeface="Arial" pitchFamily="34" charset="0"/>
              <a:buChar char="•"/>
            </a:pPr>
            <a:endParaRPr lang="en-GB" b="1" dirty="0" smtClean="0"/>
          </a:p>
          <a:p>
            <a:pPr marL="285750" indent="-285750">
              <a:buFont typeface="Arial" pitchFamily="34" charset="0"/>
              <a:buChar char="•"/>
            </a:pPr>
            <a:endParaRPr lang="en-GB" b="1" dirty="0"/>
          </a:p>
          <a:p>
            <a:pPr marL="285750" indent="-285750">
              <a:buFont typeface="Arial" pitchFamily="34" charset="0"/>
              <a:buChar char="•"/>
            </a:pPr>
            <a:endParaRPr lang="en-GB" b="1" dirty="0"/>
          </a:p>
          <a:p>
            <a:r>
              <a:rPr lang="en-GB" b="1" dirty="0" smtClean="0"/>
              <a:t>Some people think that it wasn’t just the one child policy that slowed population growth. They say older policies about leaving longer gaps between children were also effective and that Chinese people want fewer children anyway as they have become more wealthy.</a:t>
            </a:r>
          </a:p>
          <a:p>
            <a:endParaRPr lang="en-GB" dirty="0"/>
          </a:p>
        </p:txBody>
      </p:sp>
      <p:sp>
        <p:nvSpPr>
          <p:cNvPr id="6" name="TextBox 5"/>
          <p:cNvSpPr txBox="1"/>
          <p:nvPr/>
        </p:nvSpPr>
        <p:spPr>
          <a:xfrm>
            <a:off x="5940152" y="2708920"/>
            <a:ext cx="2808312"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b="1" dirty="0" smtClean="0">
                <a:solidFill>
                  <a:srgbClr val="00B050"/>
                </a:solidFill>
              </a:rPr>
              <a:t>Chinas one child policy helps towards sustainable development- The population hasn’t grown as fast and got as big as it would have so fewer resources have been used.</a:t>
            </a:r>
            <a:endParaRPr lang="en-GB" b="1" dirty="0">
              <a:solidFill>
                <a:srgbClr val="00B050"/>
              </a:solidFill>
            </a:endParaRPr>
          </a:p>
        </p:txBody>
      </p:sp>
    </p:spTree>
    <p:extLst>
      <p:ext uri="{BB962C8B-B14F-4D97-AF65-F5344CB8AC3E}">
        <p14:creationId xmlns="" xmlns:p14="http://schemas.microsoft.com/office/powerpoint/2010/main" val="1172589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85392"/>
            <a:ext cx="4392489" cy="5472608"/>
          </a:xfrm>
        </p:spPr>
        <p:txBody>
          <a:bodyPr>
            <a:normAutofit fontScale="55000" lnSpcReduction="20000"/>
          </a:bodyPr>
          <a:lstStyle/>
          <a:p>
            <a:r>
              <a:rPr lang="en-GB" dirty="0" smtClean="0"/>
              <a:t>Indonesia is a country made up of thousands of Islands. It has the fourth largest population of any country in the world – over 240 million.</a:t>
            </a:r>
          </a:p>
          <a:p>
            <a:endParaRPr lang="en-GB" dirty="0" smtClean="0">
              <a:solidFill>
                <a:srgbClr val="FF0000"/>
              </a:solidFill>
            </a:endParaRPr>
          </a:p>
          <a:p>
            <a:r>
              <a:rPr lang="en-GB" dirty="0" smtClean="0"/>
              <a:t>The population isn't distributed evenly – most people live on the Island of Java.</a:t>
            </a:r>
          </a:p>
          <a:p>
            <a:endParaRPr lang="en-GB" dirty="0"/>
          </a:p>
          <a:p>
            <a:r>
              <a:rPr lang="en-GB" dirty="0" smtClean="0"/>
              <a:t>This has led to social and economic problems on the densely populated islands e.g. a lack of adequate services and housing as well as unemployment and poverty.</a:t>
            </a:r>
          </a:p>
          <a:p>
            <a:endParaRPr lang="en-GB" dirty="0" smtClean="0"/>
          </a:p>
          <a:p>
            <a:r>
              <a:rPr lang="en-GB" dirty="0" smtClean="0"/>
              <a:t>The Indonesian government  started a policy in the 1960s called the transmigration policy, which aims to reduce the impacts of population growth</a:t>
            </a:r>
          </a:p>
          <a:p>
            <a:r>
              <a:rPr lang="en-GB" dirty="0" smtClean="0"/>
              <a:t>Millions of people have been moved from the densely populated islands like java to the less densely populated islands like Sumatra</a:t>
            </a:r>
            <a:endParaRPr lang="en-GB" dirty="0"/>
          </a:p>
          <a:p>
            <a:pPr marL="0" indent="0">
              <a:buNone/>
            </a:pPr>
            <a:endParaRPr lang="en-GB" dirty="0"/>
          </a:p>
        </p:txBody>
      </p:sp>
      <p:sp>
        <p:nvSpPr>
          <p:cNvPr id="5" name="Rectangle 4"/>
          <p:cNvSpPr/>
          <p:nvPr/>
        </p:nvSpPr>
        <p:spPr>
          <a:xfrm>
            <a:off x="827584" y="260648"/>
            <a:ext cx="2991525"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rgbClr val="00B050"/>
                </a:solidFill>
                <a:effectLst/>
              </a:rPr>
              <a:t>Indonesia</a:t>
            </a:r>
            <a:endParaRPr lang="en-US" sz="5400" b="1" cap="none" spc="0" dirty="0">
              <a:ln/>
              <a:solidFill>
                <a:srgbClr val="00B050"/>
              </a:solidFill>
              <a:effectLst/>
            </a:endParaRPr>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04048" y="476672"/>
            <a:ext cx="3826396" cy="20279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64088" y="3140968"/>
            <a:ext cx="2200275" cy="2076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715836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655" y="2268265"/>
            <a:ext cx="5122912" cy="4361954"/>
          </a:xfrm>
        </p:spPr>
        <p:txBody>
          <a:bodyPr>
            <a:normAutofit fontScale="70000" lnSpcReduction="20000"/>
          </a:bodyPr>
          <a:lstStyle/>
          <a:p>
            <a:r>
              <a:rPr lang="en-GB" dirty="0" smtClean="0"/>
              <a:t>Millions of people have been moved but the population isn't much more evenly distributed.</a:t>
            </a:r>
          </a:p>
          <a:p>
            <a:endParaRPr lang="en-GB" dirty="0" smtClean="0"/>
          </a:p>
          <a:p>
            <a:r>
              <a:rPr lang="en-GB" dirty="0" smtClean="0"/>
              <a:t>Not all the people who were moved escaped poverty-either they didn’t have the skills to farm the land or the land was too poor to be farmed on their new island.</a:t>
            </a:r>
          </a:p>
          <a:p>
            <a:endParaRPr lang="en-GB" dirty="0" smtClean="0"/>
          </a:p>
          <a:p>
            <a:r>
              <a:rPr lang="en-GB" dirty="0" smtClean="0"/>
              <a:t>Lots of people were moved to land that was already occupied by native people which caused conflict between the natives and the migrants.</a:t>
            </a:r>
            <a:endParaRPr lang="en-GB" dirty="0"/>
          </a:p>
        </p:txBody>
      </p:sp>
      <p:pic>
        <p:nvPicPr>
          <p:cNvPr id="614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528" y="188640"/>
            <a:ext cx="2195513" cy="2079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635896" y="766787"/>
            <a:ext cx="391934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Effectiveness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Box 4"/>
          <p:cNvSpPr txBox="1"/>
          <p:nvPr/>
        </p:nvSpPr>
        <p:spPr>
          <a:xfrm>
            <a:off x="6151083" y="2790520"/>
            <a:ext cx="2597381" cy="2308324"/>
          </a:xfrm>
          <a:prstGeom prst="rect">
            <a:avLst/>
          </a:prstGeom>
          <a:noFill/>
        </p:spPr>
        <p:txBody>
          <a:bodyPr wrap="square" rtlCol="0">
            <a:spAutoFit/>
          </a:bodyPr>
          <a:lstStyle/>
          <a:p>
            <a:r>
              <a:rPr lang="en-GB" dirty="0" smtClean="0">
                <a:solidFill>
                  <a:srgbClr val="FF0000"/>
                </a:solidFill>
              </a:rPr>
              <a:t>Indonesia's transmigration policy hasn’t helped towards sustainable development because it only reduces the impacts of population growth- the population is still getting much bigger.</a:t>
            </a:r>
            <a:endParaRPr lang="en-GB" dirty="0">
              <a:solidFill>
                <a:srgbClr val="FF0000"/>
              </a:solidFill>
            </a:endParaRPr>
          </a:p>
        </p:txBody>
      </p:sp>
    </p:spTree>
    <p:extLst>
      <p:ext uri="{BB962C8B-B14F-4D97-AF65-F5344CB8AC3E}">
        <p14:creationId xmlns="" xmlns:p14="http://schemas.microsoft.com/office/powerpoint/2010/main" val="24986977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211144" cy="4853136"/>
          </a:xfrm>
        </p:spPr>
        <p:txBody>
          <a:bodyPr>
            <a:normAutofit fontScale="77500" lnSpcReduction="20000"/>
          </a:bodyPr>
          <a:lstStyle/>
          <a:p>
            <a:endParaRPr lang="en-GB" dirty="0" smtClean="0"/>
          </a:p>
          <a:p>
            <a:r>
              <a:rPr lang="en-GB" dirty="0" smtClean="0">
                <a:solidFill>
                  <a:srgbClr val="7030A0"/>
                </a:solidFill>
              </a:rPr>
              <a:t>The population structure of an ageing population has more older people than younger people because few people are being born and people are living to be older.</a:t>
            </a:r>
          </a:p>
          <a:p>
            <a:endParaRPr lang="en-GB" dirty="0" smtClean="0"/>
          </a:p>
          <a:p>
            <a:r>
              <a:rPr lang="en-GB" dirty="0" smtClean="0">
                <a:solidFill>
                  <a:srgbClr val="00B050"/>
                </a:solidFill>
              </a:rPr>
              <a:t>Countries with a an ageing population are usually the richer countries in stage 5 of the DTM.</a:t>
            </a:r>
          </a:p>
          <a:p>
            <a:endParaRPr lang="en-GB" dirty="0" smtClean="0"/>
          </a:p>
          <a:p>
            <a:r>
              <a:rPr lang="en-GB" dirty="0" smtClean="0">
                <a:solidFill>
                  <a:schemeClr val="accent6">
                    <a:lumMod val="75000"/>
                  </a:schemeClr>
                </a:solidFill>
              </a:rPr>
              <a:t>Older people (over 65) are supported by the working population (aged 16-64)- they're dependant on them . So in a country with an ageing population there is a higher proportion of people who are dependant.</a:t>
            </a:r>
            <a:endParaRPr lang="en-GB" dirty="0">
              <a:solidFill>
                <a:schemeClr val="accent6">
                  <a:lumMod val="75000"/>
                </a:schemeClr>
              </a:solidFill>
            </a:endParaRPr>
          </a:p>
        </p:txBody>
      </p:sp>
      <p:sp>
        <p:nvSpPr>
          <p:cNvPr id="4" name="Rectangle 3"/>
          <p:cNvSpPr/>
          <p:nvPr/>
        </p:nvSpPr>
        <p:spPr>
          <a:xfrm>
            <a:off x="241045" y="404664"/>
            <a:ext cx="8661922"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Managing ageing populations</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 xmlns:p14="http://schemas.microsoft.com/office/powerpoint/2010/main" val="23711653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575555" y="225514"/>
            <a:ext cx="8136905"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This has economic and social impacts:</a:t>
            </a:r>
            <a:endParaRPr lang="en-GB"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5"/>
          <p:cNvSpPr/>
          <p:nvPr/>
        </p:nvSpPr>
        <p:spPr>
          <a:xfrm>
            <a:off x="329860" y="1195011"/>
            <a:ext cx="2023438" cy="646331"/>
          </a:xfrm>
          <a:prstGeom prst="rect">
            <a:avLst/>
          </a:prstGeom>
          <a:noFill/>
        </p:spPr>
        <p:txBody>
          <a:bodyPr wrap="none" lIns="91440" tIns="45720" rIns="91440" bIns="45720">
            <a:spAutoFit/>
          </a:bodyPr>
          <a:lstStyle/>
          <a:p>
            <a:pPr algn="ct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a:t>
            </a:r>
            <a:r>
              <a:rPr lang="en-US"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conomic</a:t>
            </a:r>
            <a:endParaRPr lang="en-US"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Rectangle 6"/>
          <p:cNvSpPr/>
          <p:nvPr/>
        </p:nvSpPr>
        <p:spPr>
          <a:xfrm>
            <a:off x="6372200" y="871845"/>
            <a:ext cx="1300356" cy="646331"/>
          </a:xfrm>
          <a:prstGeom prst="rect">
            <a:avLst/>
          </a:prstGeom>
          <a:noFill/>
        </p:spPr>
        <p:txBody>
          <a:bodyPr wrap="none" lIns="91440" tIns="45720" rIns="91440" bIns="45720">
            <a:spAutoFit/>
          </a:bodyPr>
          <a:lstStyle/>
          <a:p>
            <a:pPr algn="ct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Social</a:t>
            </a:r>
            <a:endParaRPr lang="en-US"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8" name="TextBox 7"/>
          <p:cNvSpPr txBox="1"/>
          <p:nvPr/>
        </p:nvSpPr>
        <p:spPr>
          <a:xfrm>
            <a:off x="245149" y="2255190"/>
            <a:ext cx="4146830" cy="424731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indent="-285750">
              <a:buFont typeface="Arial" pitchFamily="34" charset="0"/>
              <a:buChar char="•"/>
            </a:pPr>
            <a:r>
              <a:rPr lang="en-GB" dirty="0" smtClean="0"/>
              <a:t>The working population pay taxes, some of which the government use to pay the state pensions of older people and to pay for services like healthcare and retirement homes.</a:t>
            </a:r>
          </a:p>
          <a:p>
            <a:pPr marL="285750" indent="-285750">
              <a:buFont typeface="Arial" pitchFamily="34" charset="0"/>
              <a:buChar char="•"/>
            </a:pPr>
            <a:endParaRPr lang="en-GB" dirty="0"/>
          </a:p>
          <a:p>
            <a:pPr marL="285750" indent="-285750">
              <a:buFont typeface="Arial" pitchFamily="34" charset="0"/>
              <a:buChar char="•"/>
            </a:pPr>
            <a:r>
              <a:rPr lang="en-GB" dirty="0" smtClean="0"/>
              <a:t>Taxes would need to go up because there are more pensions to pay for and older people need more healthcare.</a:t>
            </a:r>
          </a:p>
          <a:p>
            <a:endParaRPr lang="en-GB" dirty="0" smtClean="0"/>
          </a:p>
          <a:p>
            <a:r>
              <a:rPr lang="en-GB" dirty="0" smtClean="0"/>
              <a:t>The economy would grow more slowly- less money is being spent on things that help the economy e.g. education and business.</a:t>
            </a:r>
            <a:endParaRPr lang="en-GB" dirty="0"/>
          </a:p>
          <a:p>
            <a:endParaRPr lang="en-GB" dirty="0"/>
          </a:p>
        </p:txBody>
      </p:sp>
      <p:sp>
        <p:nvSpPr>
          <p:cNvPr id="10" name="TextBox 9"/>
          <p:cNvSpPr txBox="1"/>
          <p:nvPr/>
        </p:nvSpPr>
        <p:spPr>
          <a:xfrm>
            <a:off x="4673329" y="1565279"/>
            <a:ext cx="4248472" cy="507831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285750" indent="-285750">
              <a:buFont typeface="Arial" pitchFamily="34" charset="0"/>
              <a:buChar char="•"/>
            </a:pPr>
            <a:r>
              <a:rPr lang="en-GB" dirty="0" smtClean="0"/>
              <a:t>Healthcare services are stretched more because older people need more medical care.</a:t>
            </a:r>
          </a:p>
          <a:p>
            <a:pPr marL="285750" indent="-285750">
              <a:buFont typeface="Arial" pitchFamily="34" charset="0"/>
              <a:buChar char="•"/>
            </a:pPr>
            <a:r>
              <a:rPr lang="en-GB" dirty="0" smtClean="0"/>
              <a:t>People will need to spend more time working as unpaid carers for older family members. This means that the working population have less leisure time and are more stressed and worried.</a:t>
            </a:r>
          </a:p>
          <a:p>
            <a:pPr marL="285750" indent="-285750">
              <a:buFont typeface="Arial" pitchFamily="34" charset="0"/>
              <a:buChar char="•"/>
            </a:pPr>
            <a:r>
              <a:rPr lang="en-GB" dirty="0" smtClean="0"/>
              <a:t>People may have fewer children because they cant afford lots of children when they have dependant older relatives. This leads to a drop in birth rate.</a:t>
            </a:r>
          </a:p>
          <a:p>
            <a:pPr marL="285750" indent="-285750">
              <a:buFont typeface="Arial" pitchFamily="34" charset="0"/>
              <a:buChar char="•"/>
            </a:pPr>
            <a:endParaRPr lang="en-GB" dirty="0" smtClean="0"/>
          </a:p>
          <a:p>
            <a:pPr marL="285750" indent="-285750">
              <a:buFont typeface="Arial" pitchFamily="34" charset="0"/>
              <a:buChar char="•"/>
            </a:pPr>
            <a:r>
              <a:rPr lang="en-GB" dirty="0" smtClean="0"/>
              <a:t>The more old people there are the lower the pension will be .People will have to retire later because they cant afford to get by on a state pension.</a:t>
            </a:r>
            <a:endParaRPr lang="en-GB" dirty="0"/>
          </a:p>
        </p:txBody>
      </p:sp>
    </p:spTree>
    <p:extLst>
      <p:ext uri="{BB962C8B-B14F-4D97-AF65-F5344CB8AC3E}">
        <p14:creationId xmlns="" xmlns:p14="http://schemas.microsoft.com/office/powerpoint/2010/main" val="36457477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840731" y="0"/>
            <a:ext cx="7344816" cy="1200329"/>
          </a:xfrm>
          <a:prstGeom prst="rect">
            <a:avLst/>
          </a:prstGeom>
          <a:noFill/>
        </p:spPr>
        <p:txBody>
          <a:bodyPr wrap="square" lIns="91440" tIns="45720" rIns="91440" bIns="45720">
            <a:spAutoFit/>
          </a:bodyPr>
          <a:lstStyle/>
          <a:p>
            <a:pPr algn="ctr"/>
            <a:r>
              <a:rPr lang="en-US" sz="3600" b="1" dirty="0" smtClean="0">
                <a:ln w="17780" cmpd="sng">
                  <a:solidFill>
                    <a:srgbClr val="FFFFFF"/>
                  </a:solidFill>
                  <a:prstDash val="solid"/>
                  <a:miter lim="800000"/>
                </a:ln>
                <a:solidFill>
                  <a:srgbClr val="00B0F0"/>
                </a:solidFill>
                <a:effectLst>
                  <a:outerShdw blurRad="50800" algn="tl" rotWithShape="0">
                    <a:srgbClr val="000000"/>
                  </a:outerShdw>
                </a:effectLst>
              </a:rPr>
              <a:t>There are different strategies to cope with an ageing population</a:t>
            </a:r>
            <a:endParaRPr lang="en-US" sz="3600" b="1" cap="none" spc="0" dirty="0">
              <a:ln w="17780" cmpd="sng">
                <a:solidFill>
                  <a:srgbClr val="FFFFFF"/>
                </a:solidFill>
                <a:prstDash val="solid"/>
                <a:miter lim="800000"/>
              </a:ln>
              <a:solidFill>
                <a:srgbClr val="00B0F0"/>
              </a:solidFill>
              <a:effectLst>
                <a:outerShdw blurRad="50800" algn="tl" rotWithShape="0">
                  <a:srgbClr val="000000"/>
                </a:outerShdw>
              </a:effectLst>
            </a:endParaRPr>
          </a:p>
        </p:txBody>
      </p:sp>
      <p:sp>
        <p:nvSpPr>
          <p:cNvPr id="2" name="TextBox 1"/>
          <p:cNvSpPr txBox="1"/>
          <p:nvPr/>
        </p:nvSpPr>
        <p:spPr>
          <a:xfrm>
            <a:off x="323528" y="1412776"/>
            <a:ext cx="5040560" cy="5447645"/>
          </a:xfrm>
          <a:prstGeom prst="rect">
            <a:avLst/>
          </a:prstGeom>
          <a:noFill/>
        </p:spPr>
        <p:txBody>
          <a:bodyPr wrap="square" rtlCol="0">
            <a:spAutoFit/>
          </a:bodyPr>
          <a:lstStyle/>
          <a:p>
            <a:pPr marL="285750" indent="-285750">
              <a:buFont typeface="Arial" pitchFamily="34" charset="0"/>
              <a:buChar char="•"/>
            </a:pPr>
            <a:r>
              <a:rPr lang="en-GB" sz="2400" b="1" dirty="0" smtClean="0">
                <a:solidFill>
                  <a:srgbClr val="FF0000"/>
                </a:solidFill>
              </a:rPr>
              <a:t>Encouraging larger families e.g. in Italy women are offered cash rewards to have more children. This increases the number of young people- when they start work there will a larger working population to pay taxes and support the ageing population</a:t>
            </a:r>
          </a:p>
          <a:p>
            <a:pPr marL="285750" indent="-285750">
              <a:buFont typeface="Arial" pitchFamily="34" charset="0"/>
              <a:buChar char="•"/>
            </a:pPr>
            <a:endParaRPr lang="en-GB" sz="2400" b="1" dirty="0">
              <a:solidFill>
                <a:srgbClr val="FF0000"/>
              </a:solidFill>
            </a:endParaRPr>
          </a:p>
          <a:p>
            <a:pPr marL="285750" indent="-285750">
              <a:buFont typeface="Arial" pitchFamily="34" charset="0"/>
              <a:buChar char="•"/>
            </a:pPr>
            <a:r>
              <a:rPr lang="en-GB" sz="2400" b="1" dirty="0" smtClean="0">
                <a:solidFill>
                  <a:srgbClr val="FF0000"/>
                </a:solidFill>
              </a:rPr>
              <a:t>Encouraging the immigration  of young people from  other countries. This increases the working population.</a:t>
            </a:r>
          </a:p>
          <a:p>
            <a:pPr marL="285750" indent="-285750">
              <a:buFont typeface="Arial" pitchFamily="34" charset="0"/>
              <a:buChar char="•"/>
            </a:pPr>
            <a:endParaRPr lang="en-GB" dirty="0"/>
          </a:p>
          <a:p>
            <a:pPr marL="285750" indent="-285750">
              <a:buFont typeface="Arial" pitchFamily="34" charset="0"/>
              <a:buChar char="•"/>
            </a:pPr>
            <a:endParaRPr lang="en-GB" dirty="0"/>
          </a:p>
        </p:txBody>
      </p:sp>
      <p:sp>
        <p:nvSpPr>
          <p:cNvPr id="3" name="TextBox 2"/>
          <p:cNvSpPr txBox="1"/>
          <p:nvPr/>
        </p:nvSpPr>
        <p:spPr>
          <a:xfrm>
            <a:off x="6300192" y="2564904"/>
            <a:ext cx="2160240" cy="255454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GB" sz="2000" b="1" dirty="0" smtClean="0"/>
              <a:t>Theses strategies don’t help towards sustainable development because they increase the population size</a:t>
            </a:r>
            <a:r>
              <a:rPr lang="en-GB" b="1" dirty="0" smtClean="0"/>
              <a:t>.</a:t>
            </a:r>
            <a:endParaRPr lang="en-GB" b="1" dirty="0"/>
          </a:p>
        </p:txBody>
      </p:sp>
    </p:spTree>
    <p:extLst>
      <p:ext uri="{BB962C8B-B14F-4D97-AF65-F5344CB8AC3E}">
        <p14:creationId xmlns="" xmlns:p14="http://schemas.microsoft.com/office/powerpoint/2010/main" val="247210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618856" cy="4525963"/>
          </a:xfrm>
        </p:spPr>
        <p:txBody>
          <a:bodyPr>
            <a:normAutofit fontScale="77500" lnSpcReduction="20000"/>
          </a:bodyPr>
          <a:lstStyle/>
          <a:p>
            <a:r>
              <a:rPr lang="en-GB" b="1" dirty="0" smtClean="0">
                <a:solidFill>
                  <a:srgbClr val="92D050"/>
                </a:solidFill>
              </a:rPr>
              <a:t>Raising the retirement age- people stay in work longer and contribute to state pensions and personal pensions for longer. They will also claim the state pension for less time.</a:t>
            </a:r>
          </a:p>
          <a:p>
            <a:endParaRPr lang="en-GB" b="1" dirty="0">
              <a:solidFill>
                <a:srgbClr val="92D050"/>
              </a:solidFill>
            </a:endParaRPr>
          </a:p>
          <a:p>
            <a:r>
              <a:rPr lang="en-GB" b="1" dirty="0" smtClean="0">
                <a:solidFill>
                  <a:srgbClr val="92D050"/>
                </a:solidFill>
              </a:rPr>
              <a:t>Raising taxes for the working population- this would increase the amount of money available to support the ageing population.</a:t>
            </a:r>
          </a:p>
          <a:p>
            <a:endParaRPr lang="en-GB" dirty="0">
              <a:solidFill>
                <a:srgbClr val="FF0000"/>
              </a:solidFill>
            </a:endParaRP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96913" y="0"/>
            <a:ext cx="7748587" cy="1573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372200" y="1412776"/>
            <a:ext cx="2448272" cy="2308324"/>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GB" b="1" dirty="0" smtClean="0"/>
              <a:t>These strategies help towards sustainable development because they help to reduce the impacts of an ageing population, without increasing the population size</a:t>
            </a:r>
            <a:r>
              <a:rPr lang="en-GB" dirty="0" smtClean="0"/>
              <a:t>.</a:t>
            </a:r>
            <a:endParaRPr lang="en-GB" dirty="0"/>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15882" y="3861048"/>
            <a:ext cx="1960908" cy="19552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0523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052736"/>
            <a:ext cx="5482952" cy="1080120"/>
          </a:xfrm>
        </p:spPr>
        <p:txBody>
          <a:bodyPr>
            <a:normAutofit/>
          </a:bodyPr>
          <a:lstStyle/>
          <a:p>
            <a:pPr marL="0" indent="0">
              <a:buNone/>
            </a:pPr>
            <a:r>
              <a:rPr lang="en-GB" sz="2800" u="sng" dirty="0" smtClean="0"/>
              <a:t>The Uks population is ageing</a:t>
            </a:r>
            <a:endParaRPr lang="en-GB" sz="2800" u="sng" dirty="0"/>
          </a:p>
        </p:txBody>
      </p:sp>
      <p:sp>
        <p:nvSpPr>
          <p:cNvPr id="4" name="Rectangle 3"/>
          <p:cNvSpPr/>
          <p:nvPr/>
        </p:nvSpPr>
        <p:spPr>
          <a:xfrm>
            <a:off x="251520" y="-25761"/>
            <a:ext cx="4577279" cy="1200329"/>
          </a:xfrm>
          <a:prstGeom prst="rect">
            <a:avLst/>
          </a:prstGeom>
          <a:noFill/>
        </p:spPr>
        <p:txBody>
          <a:bodyPr wrap="none" lIns="91440" tIns="45720" rIns="91440" bIns="45720">
            <a:spAutoFit/>
          </a:bodyPr>
          <a:lstStyle/>
          <a:p>
            <a:pPr algn="ctr"/>
            <a:r>
              <a:rPr lang="en-US" sz="3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Ageing populations</a:t>
            </a:r>
          </a:p>
          <a:p>
            <a:pPr algn="ctr"/>
            <a:r>
              <a:rPr lang="en-US" sz="3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case study</a:t>
            </a:r>
            <a:endParaRPr lang="en-US" sz="3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02478" y="116632"/>
            <a:ext cx="2571750" cy="1352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75129" y="1837804"/>
            <a:ext cx="4752528"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b="1" dirty="0" smtClean="0"/>
              <a:t>The ageing population is caused by Increasing Life expectancy and dropping birth rate</a:t>
            </a:r>
            <a:endParaRPr lang="en-GB" b="1" dirty="0"/>
          </a:p>
        </p:txBody>
      </p:sp>
      <p:sp>
        <p:nvSpPr>
          <p:cNvPr id="7" name="TextBox 6"/>
          <p:cNvSpPr txBox="1"/>
          <p:nvPr/>
        </p:nvSpPr>
        <p:spPr>
          <a:xfrm>
            <a:off x="495905" y="2780928"/>
            <a:ext cx="8064896" cy="3693319"/>
          </a:xfrm>
          <a:prstGeom prst="rect">
            <a:avLst/>
          </a:prstGeom>
          <a:noFill/>
        </p:spPr>
        <p:txBody>
          <a:bodyPr wrap="square" rtlCol="0">
            <a:spAutoFit/>
          </a:bodyPr>
          <a:lstStyle/>
          <a:p>
            <a:pPr marL="285750" indent="-285750">
              <a:buFont typeface="Arial" pitchFamily="34" charset="0"/>
              <a:buChar char="•"/>
            </a:pPr>
            <a:r>
              <a:rPr lang="en-GB" b="1" dirty="0" smtClean="0">
                <a:solidFill>
                  <a:srgbClr val="7030A0"/>
                </a:solidFill>
              </a:rPr>
              <a:t>People are living longer due to medical advances and improved living standards</a:t>
            </a:r>
          </a:p>
          <a:p>
            <a:pPr marL="285750" indent="-285750">
              <a:buFont typeface="Arial" pitchFamily="34" charset="0"/>
              <a:buChar char="•"/>
            </a:pPr>
            <a:endParaRPr lang="en-GB" b="1" dirty="0" smtClean="0">
              <a:solidFill>
                <a:srgbClr val="7030A0"/>
              </a:solidFill>
            </a:endParaRPr>
          </a:p>
          <a:p>
            <a:pPr marL="285750" indent="-285750">
              <a:buFont typeface="Arial" pitchFamily="34" charset="0"/>
              <a:buChar char="•"/>
            </a:pPr>
            <a:endParaRPr lang="en-GB" b="1" dirty="0" smtClean="0"/>
          </a:p>
          <a:p>
            <a:pPr marL="285750" indent="-285750">
              <a:buFont typeface="Arial" pitchFamily="34" charset="0"/>
              <a:buChar char="•"/>
            </a:pPr>
            <a:r>
              <a:rPr lang="en-GB" b="1" dirty="0" smtClean="0">
                <a:solidFill>
                  <a:schemeClr val="accent1">
                    <a:lumMod val="75000"/>
                  </a:schemeClr>
                </a:solidFill>
              </a:rPr>
              <a:t>Between 1980 and 2006 life expectancy rose 2.6 years for women and 6.4 years for men.</a:t>
            </a:r>
          </a:p>
          <a:p>
            <a:pPr marL="285750" indent="-285750">
              <a:buFont typeface="Arial" pitchFamily="34" charset="0"/>
              <a:buChar char="•"/>
            </a:pPr>
            <a:endParaRPr lang="en-GB" b="1" dirty="0" smtClean="0">
              <a:solidFill>
                <a:schemeClr val="accent1">
                  <a:lumMod val="75000"/>
                </a:schemeClr>
              </a:solidFill>
            </a:endParaRPr>
          </a:p>
          <a:p>
            <a:pPr marL="285750" indent="-285750">
              <a:buFont typeface="Arial" pitchFamily="34" charset="0"/>
              <a:buChar char="•"/>
            </a:pPr>
            <a:endParaRPr lang="en-GB" b="1" dirty="0" smtClean="0"/>
          </a:p>
          <a:p>
            <a:pPr marL="285750" indent="-285750">
              <a:buFont typeface="Arial" pitchFamily="34" charset="0"/>
              <a:buChar char="•"/>
            </a:pPr>
            <a:r>
              <a:rPr lang="en-GB" b="1" dirty="0" smtClean="0">
                <a:solidFill>
                  <a:srgbClr val="FF0000"/>
                </a:solidFill>
              </a:rPr>
              <a:t>Lots of babies were born in the 1940s and 1960s . Those born in the 1940s are retiring now creating a pensioner boom.</a:t>
            </a:r>
          </a:p>
          <a:p>
            <a:pPr marL="285750" indent="-285750">
              <a:buFont typeface="Arial" pitchFamily="34" charset="0"/>
              <a:buChar char="•"/>
            </a:pPr>
            <a:endParaRPr lang="en-GB" b="1" dirty="0" smtClean="0"/>
          </a:p>
          <a:p>
            <a:pPr marL="285750" indent="-285750">
              <a:buFont typeface="Arial" pitchFamily="34" charset="0"/>
              <a:buChar char="•"/>
            </a:pPr>
            <a:endParaRPr lang="en-GB" b="1" dirty="0"/>
          </a:p>
          <a:p>
            <a:pPr marL="285750" indent="-285750">
              <a:buFont typeface="Arial" pitchFamily="34" charset="0"/>
              <a:buChar char="•"/>
            </a:pPr>
            <a:r>
              <a:rPr lang="en-GB" b="1" dirty="0" smtClean="0">
                <a:solidFill>
                  <a:srgbClr val="00B050"/>
                </a:solidFill>
              </a:rPr>
              <a:t>Since the 1970s the number of babies being born has fallen . With fewer young people in the population the proportion of older people.</a:t>
            </a:r>
            <a:endParaRPr lang="en-GB" b="1" dirty="0">
              <a:solidFill>
                <a:srgbClr val="00B050"/>
              </a:solidFill>
            </a:endParaRPr>
          </a:p>
        </p:txBody>
      </p:sp>
    </p:spTree>
    <p:extLst>
      <p:ext uri="{BB962C8B-B14F-4D97-AF65-F5344CB8AC3E}">
        <p14:creationId xmlns="" xmlns:p14="http://schemas.microsoft.com/office/powerpoint/2010/main" val="818844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80928"/>
            <a:ext cx="8229600" cy="3345235"/>
          </a:xfrm>
        </p:spPr>
        <p:txBody>
          <a:bodyPr>
            <a:normAutofit fontScale="70000" lnSpcReduction="20000"/>
          </a:bodyPr>
          <a:lstStyle/>
          <a:p>
            <a:r>
              <a:rPr lang="en-GB" b="1" dirty="0" smtClean="0">
                <a:solidFill>
                  <a:srgbClr val="00B050"/>
                </a:solidFill>
              </a:rPr>
              <a:t>More elderly people are living in poverty- the working population isn't large enough to pay for a decent pension, and many people don’t have other savings.</a:t>
            </a:r>
          </a:p>
          <a:p>
            <a:endParaRPr lang="en-GB" b="1" dirty="0"/>
          </a:p>
          <a:p>
            <a:r>
              <a:rPr lang="en-GB" b="1" dirty="0" smtClean="0">
                <a:solidFill>
                  <a:srgbClr val="7030A0"/>
                </a:solidFill>
              </a:rPr>
              <a:t>Even though the state pension is low the government is struggling to pay it. The taxes paid by people in work aren't enough to cover the cost of pensions and as the population ages the situation gets worse.</a:t>
            </a:r>
          </a:p>
          <a:p>
            <a:endParaRPr lang="en-GB" b="1" dirty="0"/>
          </a:p>
          <a:p>
            <a:r>
              <a:rPr lang="en-GB" b="1" dirty="0" smtClean="0">
                <a:solidFill>
                  <a:srgbClr val="FF0000"/>
                </a:solidFill>
              </a:rPr>
              <a:t>The health service is under pressure because older people need more medical care than younger people.</a:t>
            </a:r>
            <a:endParaRPr lang="en-GB" b="1" dirty="0">
              <a:solidFill>
                <a:srgbClr val="FF0000"/>
              </a:solidFill>
            </a:endParaRPr>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16632"/>
            <a:ext cx="4932363" cy="15668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84168" y="222994"/>
            <a:ext cx="2573337" cy="1354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05941" y="1557367"/>
            <a:ext cx="432048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b="1" dirty="0" smtClean="0"/>
              <a:t>The Uks Ageing population causes a few problems:</a:t>
            </a:r>
            <a:endParaRPr lang="en-GB" b="1" dirty="0"/>
          </a:p>
        </p:txBody>
      </p:sp>
    </p:spTree>
    <p:extLst>
      <p:ext uri="{BB962C8B-B14F-4D97-AF65-F5344CB8AC3E}">
        <p14:creationId xmlns="" xmlns:p14="http://schemas.microsoft.com/office/powerpoint/2010/main" val="3936703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931699"/>
            <a:ext cx="8229600" cy="4525963"/>
          </a:xfrm>
        </p:spPr>
        <p:txBody>
          <a:bodyPr/>
          <a:lstStyle/>
          <a:p>
            <a:pPr marL="0" indent="0">
              <a:buNone/>
            </a:pPr>
            <a:r>
              <a:rPr lang="en-GB" sz="2400" u="sng" dirty="0" smtClean="0">
                <a:solidFill>
                  <a:schemeClr val="bg1"/>
                </a:solidFill>
              </a:rPr>
              <a:t>The worlds population is growing rapidly</a:t>
            </a:r>
          </a:p>
          <a:p>
            <a:r>
              <a:rPr lang="en-GB" sz="2400" dirty="0" smtClean="0">
                <a:solidFill>
                  <a:schemeClr val="bg1"/>
                </a:solidFill>
              </a:rPr>
              <a:t>The population of the world is growing at an exponential rate- its growing faster and faster.</a:t>
            </a:r>
          </a:p>
          <a:p>
            <a:pPr marL="0" indent="0">
              <a:buNone/>
            </a:pPr>
            <a:r>
              <a:rPr lang="en-GB" sz="2400" dirty="0" smtClean="0">
                <a:solidFill>
                  <a:srgbClr val="92D050"/>
                </a:solidFill>
              </a:rPr>
              <a:t>There are two things that affect the population size of the world:</a:t>
            </a:r>
          </a:p>
          <a:p>
            <a:pPr marL="0" indent="0">
              <a:buNone/>
            </a:pPr>
            <a:endParaRPr lang="en-GB" dirty="0" smtClean="0">
              <a:solidFill>
                <a:schemeClr val="bg1"/>
              </a:solidFill>
            </a:endParaRPr>
          </a:p>
          <a:p>
            <a:pPr marL="0" indent="0">
              <a:buNone/>
            </a:pPr>
            <a:endParaRPr lang="en-GB" dirty="0"/>
          </a:p>
        </p:txBody>
      </p:sp>
      <p:sp>
        <p:nvSpPr>
          <p:cNvPr id="4" name="Rectangle 3"/>
          <p:cNvSpPr/>
          <p:nvPr/>
        </p:nvSpPr>
        <p:spPr>
          <a:xfrm>
            <a:off x="611560" y="116632"/>
            <a:ext cx="565443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Population Growth</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Box 4"/>
          <p:cNvSpPr txBox="1"/>
          <p:nvPr/>
        </p:nvSpPr>
        <p:spPr>
          <a:xfrm>
            <a:off x="395536" y="2857489"/>
            <a:ext cx="5040560" cy="70788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GB" sz="2000" b="1" dirty="0" smtClean="0"/>
              <a:t>Birth rate- the number of live babies born per thousand of the population per year.</a:t>
            </a:r>
            <a:endParaRPr lang="en-GB" sz="2000" b="1" dirty="0"/>
          </a:p>
        </p:txBody>
      </p:sp>
      <p:sp>
        <p:nvSpPr>
          <p:cNvPr id="6" name="TextBox 5"/>
          <p:cNvSpPr txBox="1"/>
          <p:nvPr/>
        </p:nvSpPr>
        <p:spPr>
          <a:xfrm>
            <a:off x="369288" y="3717032"/>
            <a:ext cx="5040560" cy="769441"/>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GB" sz="2000" b="1" dirty="0" smtClean="0">
                <a:solidFill>
                  <a:schemeClr val="bg1"/>
                </a:solidFill>
              </a:rPr>
              <a:t>Death rate-the number of deaths per thousand of the  population per year</a:t>
            </a:r>
            <a:r>
              <a:rPr lang="en-GB" sz="2400" b="1" dirty="0" smtClean="0">
                <a:solidFill>
                  <a:schemeClr val="bg1"/>
                </a:solidFill>
              </a:rPr>
              <a:t>.</a:t>
            </a:r>
            <a:endParaRPr lang="en-GB" sz="2400" b="1" dirty="0">
              <a:solidFill>
                <a:schemeClr val="bg1"/>
              </a:solidFill>
            </a:endParaRPr>
          </a:p>
        </p:txBody>
      </p:sp>
      <p:sp>
        <p:nvSpPr>
          <p:cNvPr id="7" name="Rectangle 6"/>
          <p:cNvSpPr/>
          <p:nvPr/>
        </p:nvSpPr>
        <p:spPr>
          <a:xfrm>
            <a:off x="813792" y="4797152"/>
            <a:ext cx="6710536" cy="1938992"/>
          </a:xfrm>
          <a:prstGeom prst="rect">
            <a:avLst/>
          </a:prstGeom>
        </p:spPr>
        <p:txBody>
          <a:bodyPr wrap="square">
            <a:spAutoFit/>
          </a:bodyPr>
          <a:lstStyle/>
          <a:p>
            <a:r>
              <a:rPr lang="en-GB" sz="2000" b="1" dirty="0" smtClean="0">
                <a:solidFill>
                  <a:schemeClr val="tx2">
                    <a:lumMod val="60000"/>
                    <a:lumOff val="40000"/>
                  </a:schemeClr>
                </a:solidFill>
              </a:rPr>
              <a:t>When the birth rate is higher than the death rate, more people are being born than are dying, so the population grows</a:t>
            </a:r>
          </a:p>
          <a:p>
            <a:r>
              <a:rPr lang="en-GB" sz="2000" b="1" dirty="0" smtClean="0">
                <a:solidFill>
                  <a:schemeClr val="tx2">
                    <a:lumMod val="60000"/>
                    <a:lumOff val="40000"/>
                  </a:schemeClr>
                </a:solidFill>
              </a:rPr>
              <a:t>This is called </a:t>
            </a:r>
            <a:r>
              <a:rPr lang="en-GB" sz="2000" b="1" dirty="0" smtClean="0">
                <a:solidFill>
                  <a:srgbClr val="FF0000"/>
                </a:solidFill>
              </a:rPr>
              <a:t>Natural increase</a:t>
            </a:r>
          </a:p>
          <a:p>
            <a:r>
              <a:rPr lang="en-GB" sz="2000" b="1" dirty="0" smtClean="0">
                <a:solidFill>
                  <a:schemeClr val="tx2">
                    <a:lumMod val="60000"/>
                    <a:lumOff val="40000"/>
                  </a:schemeClr>
                </a:solidFill>
              </a:rPr>
              <a:t>When the death rate is higher than the birth rate it is called the </a:t>
            </a:r>
            <a:r>
              <a:rPr lang="en-GB" sz="2000" b="1" dirty="0" smtClean="0">
                <a:solidFill>
                  <a:srgbClr val="FF0000"/>
                </a:solidFill>
              </a:rPr>
              <a:t>natural decrease</a:t>
            </a:r>
            <a:r>
              <a:rPr lang="en-GB" sz="2000" b="1" dirty="0" smtClean="0">
                <a:solidFill>
                  <a:schemeClr val="tx2">
                    <a:lumMod val="60000"/>
                    <a:lumOff val="40000"/>
                  </a:schemeClr>
                </a:solidFill>
              </a:rPr>
              <a:t>.</a:t>
            </a:r>
            <a:endParaRPr lang="en-GB" sz="2000" b="1" dirty="0">
              <a:solidFill>
                <a:schemeClr val="tx2">
                  <a:lumMod val="60000"/>
                  <a:lumOff val="40000"/>
                </a:schemeClr>
              </a:solidFill>
            </a:endParaRPr>
          </a:p>
        </p:txBody>
      </p:sp>
    </p:spTree>
    <p:extLst>
      <p:ext uri="{BB962C8B-B14F-4D97-AF65-F5344CB8AC3E}">
        <p14:creationId xmlns="" xmlns:p14="http://schemas.microsoft.com/office/powerpoint/2010/main" val="5246239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4864"/>
            <a:ext cx="8507288" cy="3168351"/>
          </a:xfrm>
        </p:spPr>
        <p:txBody>
          <a:bodyPr>
            <a:normAutofit fontScale="62500" lnSpcReduction="20000"/>
          </a:bodyPr>
          <a:lstStyle/>
          <a:p>
            <a:r>
              <a:rPr lang="en-GB" b="1" dirty="0" smtClean="0">
                <a:solidFill>
                  <a:srgbClr val="002060"/>
                </a:solidFill>
              </a:rPr>
              <a:t>Raise the retirement age-people will have to work for longer so there will be more people paying tax and fewer people claiming pensions.</a:t>
            </a:r>
          </a:p>
          <a:p>
            <a:endParaRPr lang="en-GB" b="1" dirty="0" smtClean="0"/>
          </a:p>
          <a:p>
            <a:r>
              <a:rPr lang="en-GB" b="1" dirty="0" smtClean="0">
                <a:solidFill>
                  <a:srgbClr val="FF0000"/>
                </a:solidFill>
              </a:rPr>
              <a:t>Encourage immigration of young people to the UK- This increases the number of people paying taxes which helps pay for the state pension and services.</a:t>
            </a:r>
          </a:p>
          <a:p>
            <a:endParaRPr lang="en-GB" b="1" dirty="0" smtClean="0">
              <a:solidFill>
                <a:srgbClr val="FF0000"/>
              </a:solidFill>
            </a:endParaRPr>
          </a:p>
          <a:p>
            <a:r>
              <a:rPr lang="en-GB" b="1" dirty="0" smtClean="0">
                <a:solidFill>
                  <a:schemeClr val="accent5">
                    <a:lumMod val="50000"/>
                  </a:schemeClr>
                </a:solidFill>
              </a:rPr>
              <a:t>Encourage women to have children</a:t>
            </a:r>
          </a:p>
          <a:p>
            <a:endParaRPr lang="en-GB" b="1" dirty="0" smtClean="0"/>
          </a:p>
          <a:p>
            <a:r>
              <a:rPr lang="en-GB" b="1" dirty="0" smtClean="0">
                <a:solidFill>
                  <a:srgbClr val="00B050"/>
                </a:solidFill>
              </a:rPr>
              <a:t>Encourage people to take out private pensions- With private pensions people wont be so dependant on the state pension.</a:t>
            </a:r>
          </a:p>
          <a:p>
            <a:pPr marL="0" indent="0">
              <a:buNone/>
            </a:pPr>
            <a:endParaRPr lang="en-GB" dirty="0"/>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5353" y="160989"/>
            <a:ext cx="4104456" cy="1303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84168" y="207440"/>
            <a:ext cx="2573337" cy="1354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33913" y="1406098"/>
            <a:ext cx="4896544"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GB" b="1" dirty="0" smtClean="0">
                <a:solidFill>
                  <a:schemeClr val="tx1"/>
                </a:solidFill>
              </a:rPr>
              <a:t>The UK government has strategies to cope with an ageing population</a:t>
            </a:r>
            <a:endParaRPr lang="en-GB" b="1" dirty="0">
              <a:solidFill>
                <a:schemeClr val="tx1"/>
              </a:solidFill>
            </a:endParaRPr>
          </a:p>
        </p:txBody>
      </p:sp>
      <p:sp>
        <p:nvSpPr>
          <p:cNvPr id="5" name="Rectangle 4"/>
          <p:cNvSpPr/>
          <p:nvPr/>
        </p:nvSpPr>
        <p:spPr>
          <a:xfrm>
            <a:off x="899592" y="5589240"/>
            <a:ext cx="7200800" cy="1077218"/>
          </a:xfrm>
          <a:prstGeom prst="rect">
            <a:avLst/>
          </a:prstGeom>
        </p:spPr>
        <p:txBody>
          <a:bodyPr wrap="square">
            <a:spAutoFit/>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Its too early to tell if government </a:t>
            </a:r>
          </a:p>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Strategies are </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working.</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 xmlns:p14="http://schemas.microsoft.com/office/powerpoint/2010/main" val="27035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683568" y="1772816"/>
            <a:ext cx="5112568" cy="4569371"/>
          </a:xfrm>
        </p:spPr>
        <p:txBody>
          <a:bodyPr>
            <a:normAutofit lnSpcReduction="10000"/>
          </a:bodyPr>
          <a:lstStyle/>
          <a:p>
            <a:r>
              <a:rPr lang="en-GB" dirty="0" smtClean="0">
                <a:solidFill>
                  <a:srgbClr val="FFFF00"/>
                </a:solidFill>
              </a:rPr>
              <a:t>Migration is the movement of people from one area to another.</a:t>
            </a:r>
          </a:p>
          <a:p>
            <a:endParaRPr lang="en-GB" dirty="0" smtClean="0">
              <a:solidFill>
                <a:srgbClr val="00B0F0"/>
              </a:solidFill>
            </a:endParaRPr>
          </a:p>
          <a:p>
            <a:r>
              <a:rPr lang="en-GB" dirty="0" smtClean="0">
                <a:solidFill>
                  <a:srgbClr val="00B0F0"/>
                </a:solidFill>
              </a:rPr>
              <a:t>When people move into an area its called emigration.</a:t>
            </a:r>
          </a:p>
          <a:p>
            <a:endParaRPr lang="en-GB" dirty="0" smtClean="0">
              <a:solidFill>
                <a:srgbClr val="00B0F0"/>
              </a:solidFill>
            </a:endParaRPr>
          </a:p>
          <a:p>
            <a:r>
              <a:rPr lang="en-GB" dirty="0" smtClean="0">
                <a:solidFill>
                  <a:srgbClr val="00B050"/>
                </a:solidFill>
              </a:rPr>
              <a:t>When people leave an area its called emigration.</a:t>
            </a:r>
          </a:p>
          <a:p>
            <a:pPr marL="0" indent="0">
              <a:buNone/>
            </a:pPr>
            <a:endParaRPr lang="en-GB" dirty="0">
              <a:solidFill>
                <a:srgbClr val="00B0F0"/>
              </a:solidFill>
            </a:endParaRPr>
          </a:p>
        </p:txBody>
      </p:sp>
      <p:sp>
        <p:nvSpPr>
          <p:cNvPr id="7" name="Rectangle 6"/>
          <p:cNvSpPr/>
          <p:nvPr/>
        </p:nvSpPr>
        <p:spPr>
          <a:xfrm>
            <a:off x="755576" y="476672"/>
            <a:ext cx="706757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Population Movements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680435" y="1700808"/>
            <a:ext cx="1872208" cy="22295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3284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2000"/>
                                        <p:tgtEl>
                                          <p:spTgt spid="6">
                                            <p:txEl>
                                              <p:pRg st="2" end="2"/>
                                            </p:txEl>
                                          </p:spTgt>
                                        </p:tgtEl>
                                      </p:cBhvr>
                                    </p:animEffect>
                                    <p:anim calcmode="lin" valueType="num">
                                      <p:cBhvr>
                                        <p:cTn id="15" dur="2000" fill="hold"/>
                                        <p:tgtEl>
                                          <p:spTgt spid="6">
                                            <p:txEl>
                                              <p:pRg st="2" end="2"/>
                                            </p:txEl>
                                          </p:spTgt>
                                        </p:tgtEl>
                                        <p:attrNameLst>
                                          <p:attrName>ppt_w</p:attrName>
                                        </p:attrNameLst>
                                      </p:cBhvr>
                                      <p:tavLst>
                                        <p:tav tm="0" fmla="#ppt_w*sin(2.5*pi*$)">
                                          <p:val>
                                            <p:fltVal val="0"/>
                                          </p:val>
                                        </p:tav>
                                        <p:tav tm="100000">
                                          <p:val>
                                            <p:fltVal val="1"/>
                                          </p:val>
                                        </p:tav>
                                      </p:tavLst>
                                    </p:anim>
                                    <p:anim calcmode="lin" valueType="num">
                                      <p:cBhvr>
                                        <p:cTn id="16" dur="20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2000"/>
                                        <p:tgtEl>
                                          <p:spTgt spid="6">
                                            <p:txEl>
                                              <p:pRg st="4" end="4"/>
                                            </p:txEl>
                                          </p:spTgt>
                                        </p:tgtEl>
                                      </p:cBhvr>
                                    </p:animEffect>
                                    <p:anim calcmode="lin" valueType="num">
                                      <p:cBhvr>
                                        <p:cTn id="22" dur="2000" fill="hold"/>
                                        <p:tgtEl>
                                          <p:spTgt spid="6">
                                            <p:txEl>
                                              <p:pRg st="4" end="4"/>
                                            </p:txEl>
                                          </p:spTgt>
                                        </p:tgtEl>
                                        <p:attrNameLst>
                                          <p:attrName>ppt_w</p:attrName>
                                        </p:attrNameLst>
                                      </p:cBhvr>
                                      <p:tavLst>
                                        <p:tav tm="0" fmla="#ppt_w*sin(2.5*pi*$)">
                                          <p:val>
                                            <p:fltVal val="0"/>
                                          </p:val>
                                        </p:tav>
                                        <p:tav tm="100000">
                                          <p:val>
                                            <p:fltVal val="1"/>
                                          </p:val>
                                        </p:tav>
                                      </p:tavLst>
                                    </p:anim>
                                    <p:anim calcmode="lin" valueType="num">
                                      <p:cBhvr>
                                        <p:cTn id="23" dur="2000" fill="hold"/>
                                        <p:tgtEl>
                                          <p:spTgt spid="6">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5" y="193699"/>
            <a:ext cx="8856984"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Migration happens because of push and pull factors</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Box 4"/>
          <p:cNvSpPr txBox="1"/>
          <p:nvPr/>
        </p:nvSpPr>
        <p:spPr>
          <a:xfrm>
            <a:off x="179512" y="1700808"/>
            <a:ext cx="3888432"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b="1" dirty="0" smtClean="0"/>
              <a:t>Push factors are the things about a persons place of origin that make them decide to move.</a:t>
            </a:r>
            <a:endParaRPr lang="en-GB" b="1" dirty="0"/>
          </a:p>
        </p:txBody>
      </p:sp>
      <p:sp>
        <p:nvSpPr>
          <p:cNvPr id="7" name="TextBox 6"/>
          <p:cNvSpPr txBox="1"/>
          <p:nvPr/>
        </p:nvSpPr>
        <p:spPr>
          <a:xfrm>
            <a:off x="4644008" y="1700808"/>
            <a:ext cx="3744416"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b="1" dirty="0" smtClean="0"/>
              <a:t>Pull factors are things about a persons destination that attracts them to it.</a:t>
            </a:r>
            <a:endParaRPr lang="en-GB" b="1" dirty="0"/>
          </a:p>
        </p:txBody>
      </p:sp>
      <p:sp>
        <p:nvSpPr>
          <p:cNvPr id="6" name="TextBox 5"/>
          <p:cNvSpPr txBox="1"/>
          <p:nvPr/>
        </p:nvSpPr>
        <p:spPr>
          <a:xfrm>
            <a:off x="323528" y="3228945"/>
            <a:ext cx="2664296" cy="400110"/>
          </a:xfrm>
          <a:prstGeom prst="rect">
            <a:avLst/>
          </a:prstGeom>
          <a:noFill/>
        </p:spPr>
        <p:txBody>
          <a:bodyPr wrap="square" rtlCol="0">
            <a:spAutoFit/>
          </a:bodyPr>
          <a:lstStyle/>
          <a:p>
            <a:r>
              <a:rPr lang="en-GB" sz="2000" b="1" u="sng" dirty="0" smtClean="0"/>
              <a:t>Example Push factors</a:t>
            </a:r>
            <a:endParaRPr lang="en-GB" sz="2000" b="1" u="sng" dirty="0"/>
          </a:p>
        </p:txBody>
      </p:sp>
      <p:sp>
        <p:nvSpPr>
          <p:cNvPr id="9" name="TextBox 8"/>
          <p:cNvSpPr txBox="1"/>
          <p:nvPr/>
        </p:nvSpPr>
        <p:spPr>
          <a:xfrm>
            <a:off x="4913560" y="3406532"/>
            <a:ext cx="2664296" cy="400110"/>
          </a:xfrm>
          <a:prstGeom prst="rect">
            <a:avLst/>
          </a:prstGeom>
          <a:noFill/>
        </p:spPr>
        <p:txBody>
          <a:bodyPr wrap="square" rtlCol="0">
            <a:spAutoFit/>
          </a:bodyPr>
          <a:lstStyle/>
          <a:p>
            <a:r>
              <a:rPr lang="en-GB" sz="2000" b="1" u="sng" dirty="0" smtClean="0"/>
              <a:t>Example Pull factors</a:t>
            </a:r>
            <a:endParaRPr lang="en-GB" sz="2000" b="1" u="sng" dirty="0"/>
          </a:p>
        </p:txBody>
      </p:sp>
      <p:sp>
        <p:nvSpPr>
          <p:cNvPr id="8" name="TextBox 7"/>
          <p:cNvSpPr txBox="1"/>
          <p:nvPr/>
        </p:nvSpPr>
        <p:spPr>
          <a:xfrm>
            <a:off x="395536" y="3956956"/>
            <a:ext cx="3456384" cy="2677656"/>
          </a:xfrm>
          <a:prstGeom prst="rect">
            <a:avLst/>
          </a:prstGeom>
          <a:noFill/>
        </p:spPr>
        <p:txBody>
          <a:bodyPr wrap="square" rtlCol="0">
            <a:spAutoFit/>
          </a:bodyPr>
          <a:lstStyle/>
          <a:p>
            <a:pPr marL="457200" indent="-457200">
              <a:buFont typeface="Arial" pitchFamily="34" charset="0"/>
              <a:buChar char="•"/>
            </a:pPr>
            <a:r>
              <a:rPr lang="en-GB" sz="2800" dirty="0" smtClean="0">
                <a:solidFill>
                  <a:srgbClr val="7030A0"/>
                </a:solidFill>
              </a:rPr>
              <a:t>Not being able to find a job.</a:t>
            </a:r>
          </a:p>
          <a:p>
            <a:pPr marL="457200" indent="-457200">
              <a:buFont typeface="Arial" pitchFamily="34" charset="0"/>
              <a:buChar char="•"/>
            </a:pPr>
            <a:r>
              <a:rPr lang="en-GB" sz="2800" dirty="0" smtClean="0">
                <a:solidFill>
                  <a:srgbClr val="7030A0"/>
                </a:solidFill>
              </a:rPr>
              <a:t>Poor living conditions.</a:t>
            </a:r>
          </a:p>
          <a:p>
            <a:pPr marL="457200" indent="-457200">
              <a:buFont typeface="Arial" pitchFamily="34" charset="0"/>
              <a:buChar char="•"/>
            </a:pPr>
            <a:r>
              <a:rPr lang="en-GB" sz="2800" dirty="0" smtClean="0">
                <a:solidFill>
                  <a:srgbClr val="7030A0"/>
                </a:solidFill>
              </a:rPr>
              <a:t>Natural disasters</a:t>
            </a:r>
          </a:p>
          <a:p>
            <a:pPr marL="457200" indent="-457200">
              <a:buFont typeface="Arial" pitchFamily="34" charset="0"/>
              <a:buChar char="•"/>
            </a:pPr>
            <a:endParaRPr lang="en-GB" sz="2800" dirty="0"/>
          </a:p>
        </p:txBody>
      </p:sp>
      <p:sp>
        <p:nvSpPr>
          <p:cNvPr id="13" name="TextBox 12"/>
          <p:cNvSpPr txBox="1"/>
          <p:nvPr/>
        </p:nvSpPr>
        <p:spPr>
          <a:xfrm>
            <a:off x="4535997" y="4069014"/>
            <a:ext cx="2628291" cy="2246769"/>
          </a:xfrm>
          <a:prstGeom prst="rect">
            <a:avLst/>
          </a:prstGeom>
          <a:noFill/>
        </p:spPr>
        <p:txBody>
          <a:bodyPr wrap="square" rtlCol="0">
            <a:spAutoFit/>
          </a:bodyPr>
          <a:lstStyle/>
          <a:p>
            <a:pPr marL="457200" indent="-457200">
              <a:buFont typeface="Arial" pitchFamily="34" charset="0"/>
              <a:buChar char="•"/>
            </a:pPr>
            <a:r>
              <a:rPr lang="en-GB" sz="2800" dirty="0" smtClean="0">
                <a:solidFill>
                  <a:srgbClr val="7030A0"/>
                </a:solidFill>
              </a:rPr>
              <a:t>Job opportunities</a:t>
            </a:r>
          </a:p>
          <a:p>
            <a:pPr marL="457200" indent="-457200">
              <a:buFont typeface="Arial" pitchFamily="34" charset="0"/>
              <a:buChar char="•"/>
            </a:pPr>
            <a:r>
              <a:rPr lang="en-GB" sz="2800" dirty="0" smtClean="0">
                <a:solidFill>
                  <a:srgbClr val="7030A0"/>
                </a:solidFill>
              </a:rPr>
              <a:t>Better standards of living</a:t>
            </a:r>
            <a:endParaRPr lang="en-GB" sz="2800" dirty="0">
              <a:solidFill>
                <a:srgbClr val="7030A0"/>
              </a:solidFill>
            </a:endParaRPr>
          </a:p>
        </p:txBody>
      </p:sp>
    </p:spTree>
    <p:extLst>
      <p:ext uri="{BB962C8B-B14F-4D97-AF65-F5344CB8AC3E}">
        <p14:creationId xmlns="" xmlns:p14="http://schemas.microsoft.com/office/powerpoint/2010/main" val="6611928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459" y="260649"/>
            <a:ext cx="90010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Migration has positive and negative impacts</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7" name="Table 6"/>
          <p:cNvGraphicFramePr>
            <a:graphicFrameLocks noGrp="1"/>
          </p:cNvGraphicFramePr>
          <p:nvPr>
            <p:extLst>
              <p:ext uri="{D42A27DB-BD31-4B8C-83A1-F6EECF244321}">
                <p14:modId xmlns="" xmlns:p14="http://schemas.microsoft.com/office/powerpoint/2010/main" val="53933440"/>
              </p:ext>
            </p:extLst>
          </p:nvPr>
        </p:nvGraphicFramePr>
        <p:xfrm>
          <a:off x="395536" y="1196752"/>
          <a:ext cx="8208912" cy="5303520"/>
        </p:xfrm>
        <a:graphic>
          <a:graphicData uri="http://schemas.openxmlformats.org/drawingml/2006/table">
            <a:tbl>
              <a:tblPr firstRow="1" bandRow="1">
                <a:tableStyleId>{7DF18680-E054-41AD-8BC1-D1AEF772440D}</a:tableStyleId>
              </a:tblPr>
              <a:tblGrid>
                <a:gridCol w="2465288"/>
                <a:gridCol w="3007320"/>
                <a:gridCol w="2736304"/>
              </a:tblGrid>
              <a:tr h="504056">
                <a:tc>
                  <a:txBody>
                    <a:bodyPr/>
                    <a:lstStyle/>
                    <a:p>
                      <a:endParaRPr lang="en-GB" sz="1400" b="1" dirty="0">
                        <a:solidFill>
                          <a:schemeClr val="tx1"/>
                        </a:solidFill>
                      </a:endParaRPr>
                    </a:p>
                  </a:txBody>
                  <a:tcPr>
                    <a:solidFill>
                      <a:schemeClr val="bg1"/>
                    </a:solidFill>
                  </a:tcPr>
                </a:tc>
                <a:tc>
                  <a:txBody>
                    <a:bodyPr/>
                    <a:lstStyle/>
                    <a:p>
                      <a:r>
                        <a:rPr lang="en-GB" sz="1800" b="1" dirty="0" smtClean="0">
                          <a:solidFill>
                            <a:schemeClr val="tx1"/>
                          </a:solidFill>
                        </a:rPr>
                        <a:t>Positive impacts</a:t>
                      </a:r>
                    </a:p>
                    <a:p>
                      <a:endParaRPr lang="en-GB" sz="1800" b="1" dirty="0">
                        <a:solidFill>
                          <a:schemeClr val="tx1"/>
                        </a:solidFill>
                      </a:endParaRPr>
                    </a:p>
                  </a:txBody>
                  <a:tcPr>
                    <a:solidFill>
                      <a:srgbClr val="00B0F0"/>
                    </a:solidFill>
                  </a:tcPr>
                </a:tc>
                <a:tc>
                  <a:txBody>
                    <a:bodyPr/>
                    <a:lstStyle/>
                    <a:p>
                      <a:pPr marL="0" indent="0">
                        <a:buFont typeface="Arial" pitchFamily="34" charset="0"/>
                        <a:buNone/>
                      </a:pPr>
                      <a:r>
                        <a:rPr lang="en-GB" sz="1800" b="1" dirty="0" smtClean="0">
                          <a:solidFill>
                            <a:schemeClr val="tx1"/>
                          </a:solidFill>
                        </a:rPr>
                        <a:t>Negative impacts</a:t>
                      </a:r>
                      <a:endParaRPr lang="en-GB" sz="1800" b="1" dirty="0">
                        <a:solidFill>
                          <a:schemeClr val="tx1"/>
                        </a:solidFill>
                      </a:endParaRPr>
                    </a:p>
                  </a:txBody>
                  <a:tcPr>
                    <a:solidFill>
                      <a:srgbClr val="00B0F0"/>
                    </a:solidFill>
                  </a:tcPr>
                </a:tc>
              </a:tr>
              <a:tr h="1837644">
                <a:tc>
                  <a:txBody>
                    <a:bodyPr/>
                    <a:lstStyle/>
                    <a:p>
                      <a:r>
                        <a:rPr lang="en-GB" sz="1800" b="1" dirty="0" smtClean="0">
                          <a:solidFill>
                            <a:schemeClr val="tx1"/>
                          </a:solidFill>
                        </a:rPr>
                        <a:t>Source country</a:t>
                      </a:r>
                      <a:endParaRPr lang="en-GB" sz="1800" b="1" dirty="0">
                        <a:solidFill>
                          <a:schemeClr val="tx1"/>
                        </a:solidFill>
                      </a:endParaRPr>
                    </a:p>
                  </a:txBody>
                  <a:tcPr>
                    <a:solidFill>
                      <a:srgbClr val="00B0F0"/>
                    </a:solidFill>
                  </a:tcPr>
                </a:tc>
                <a:tc>
                  <a:txBody>
                    <a:bodyPr/>
                    <a:lstStyle/>
                    <a:p>
                      <a:pPr marL="285750" indent="-285750">
                        <a:buFont typeface="Arial" pitchFamily="34" charset="0"/>
                        <a:buChar char="•"/>
                      </a:pPr>
                      <a:r>
                        <a:rPr lang="en-GB" sz="1400" dirty="0" smtClean="0"/>
                        <a:t>Reduced demand on services</a:t>
                      </a:r>
                      <a:r>
                        <a:rPr lang="en-GB" sz="1400" baseline="0" dirty="0" smtClean="0"/>
                        <a:t> e.g. schools and hospitals</a:t>
                      </a:r>
                    </a:p>
                    <a:p>
                      <a:pPr marL="285750" indent="-285750">
                        <a:buFont typeface="Arial" pitchFamily="34" charset="0"/>
                        <a:buChar char="•"/>
                      </a:pPr>
                      <a:endParaRPr lang="en-GB" sz="1400" baseline="0" dirty="0" smtClean="0"/>
                    </a:p>
                    <a:p>
                      <a:pPr marL="285750" indent="-285750">
                        <a:buFont typeface="Arial" pitchFamily="34" charset="0"/>
                        <a:buChar char="•"/>
                      </a:pPr>
                      <a:r>
                        <a:rPr lang="en-GB" sz="1400" baseline="0" dirty="0" smtClean="0"/>
                        <a:t>Money is sent back to the source country by emigrants</a:t>
                      </a:r>
                      <a:endParaRPr lang="en-GB" sz="1400" b="1" dirty="0">
                        <a:solidFill>
                          <a:schemeClr val="tx1"/>
                        </a:solidFill>
                      </a:endParaRPr>
                    </a:p>
                  </a:txBody>
                  <a:tcPr/>
                </a:tc>
                <a:tc>
                  <a:txBody>
                    <a:bodyPr/>
                    <a:lstStyle/>
                    <a:p>
                      <a:pPr marL="285750" indent="-285750">
                        <a:buFont typeface="Arial" pitchFamily="34" charset="0"/>
                        <a:buChar char="•"/>
                      </a:pPr>
                      <a:r>
                        <a:rPr lang="en-GB" sz="1400" dirty="0" smtClean="0"/>
                        <a:t>Labour shortage- its mostly</a:t>
                      </a:r>
                      <a:r>
                        <a:rPr lang="en-GB" sz="1400" baseline="0" dirty="0" smtClean="0"/>
                        <a:t> people of working age that emigrate.</a:t>
                      </a:r>
                    </a:p>
                    <a:p>
                      <a:pPr marL="285750" indent="-285750">
                        <a:buFont typeface="Arial" pitchFamily="34" charset="0"/>
                        <a:buChar char="•"/>
                      </a:pPr>
                      <a:r>
                        <a:rPr lang="en-GB" sz="1400" dirty="0" smtClean="0"/>
                        <a:t>Skills shortage – sometimes it’s the more highly educated people that emigrate.</a:t>
                      </a:r>
                    </a:p>
                    <a:p>
                      <a:pPr marL="285750" indent="-285750">
                        <a:buFont typeface="Arial" pitchFamily="34" charset="0"/>
                        <a:buChar char="•"/>
                      </a:pPr>
                      <a:endParaRPr lang="en-GB" sz="1400" dirty="0" smtClean="0"/>
                    </a:p>
                    <a:p>
                      <a:pPr marL="285750" indent="-285750">
                        <a:buFont typeface="Arial" pitchFamily="34" charset="0"/>
                        <a:buChar char="•"/>
                      </a:pPr>
                      <a:r>
                        <a:rPr lang="en-GB" sz="1400" dirty="0" smtClean="0"/>
                        <a:t>Ageing population- there's a high</a:t>
                      </a:r>
                      <a:r>
                        <a:rPr lang="en-GB" sz="1400" baseline="0" dirty="0" smtClean="0"/>
                        <a:t> proportion of older people left</a:t>
                      </a:r>
                      <a:endParaRPr lang="en-GB" sz="1400" b="1" dirty="0">
                        <a:solidFill>
                          <a:schemeClr val="tx1"/>
                        </a:solidFill>
                      </a:endParaRPr>
                    </a:p>
                  </a:txBody>
                  <a:tcPr/>
                </a:tc>
              </a:tr>
              <a:tr h="1837644">
                <a:tc>
                  <a:txBody>
                    <a:bodyPr/>
                    <a:lstStyle/>
                    <a:p>
                      <a:r>
                        <a:rPr lang="en-GB" sz="1800" b="1" dirty="0" smtClean="0"/>
                        <a:t>Receiving country</a:t>
                      </a:r>
                      <a:endParaRPr lang="en-GB" sz="1800" b="1" dirty="0">
                        <a:solidFill>
                          <a:schemeClr val="tx1"/>
                        </a:solidFill>
                      </a:endParaRPr>
                    </a:p>
                  </a:txBody>
                  <a:tcPr>
                    <a:solidFill>
                      <a:srgbClr val="00B0F0"/>
                    </a:solidFill>
                  </a:tcPr>
                </a:tc>
                <a:tc>
                  <a:txBody>
                    <a:bodyPr/>
                    <a:lstStyle/>
                    <a:p>
                      <a:pPr marL="285750" indent="-285750">
                        <a:buFont typeface="Arial" pitchFamily="34" charset="0"/>
                        <a:buChar char="•"/>
                      </a:pPr>
                      <a:r>
                        <a:rPr lang="en-GB" sz="1400" dirty="0" smtClean="0"/>
                        <a:t>Increased labour</a:t>
                      </a:r>
                      <a:r>
                        <a:rPr lang="en-GB" sz="1400" baseline="0" dirty="0" smtClean="0"/>
                        <a:t> force- young people immigrate to find work.</a:t>
                      </a:r>
                    </a:p>
                    <a:p>
                      <a:pPr marL="285750" indent="-285750">
                        <a:buFont typeface="Arial" pitchFamily="34" charset="0"/>
                        <a:buChar char="•"/>
                      </a:pPr>
                      <a:r>
                        <a:rPr lang="en-GB" sz="1400" baseline="0" dirty="0" smtClean="0"/>
                        <a:t>Migrant workers pay taxes that help to fund services</a:t>
                      </a:r>
                      <a:endParaRPr lang="en-GB" sz="1400" b="1" dirty="0">
                        <a:solidFill>
                          <a:schemeClr val="tx1"/>
                        </a:solidFill>
                      </a:endParaRPr>
                    </a:p>
                  </a:txBody>
                  <a:tcPr/>
                </a:tc>
                <a:tc>
                  <a:txBody>
                    <a:bodyPr/>
                    <a:lstStyle/>
                    <a:p>
                      <a:pPr marL="285750" indent="-285750">
                        <a:buFont typeface="Arial" pitchFamily="34" charset="0"/>
                        <a:buChar char="•"/>
                      </a:pPr>
                      <a:r>
                        <a:rPr lang="en-GB" sz="1400" dirty="0" smtClean="0"/>
                        <a:t>Locals and immigrants compete for jobs- this can lead to tension and conflict.</a:t>
                      </a:r>
                    </a:p>
                    <a:p>
                      <a:pPr marL="285750" indent="-285750">
                        <a:buFont typeface="Arial" pitchFamily="34" charset="0"/>
                        <a:buChar char="•"/>
                      </a:pPr>
                      <a:r>
                        <a:rPr lang="en-GB" sz="1400" dirty="0" smtClean="0"/>
                        <a:t>Increased demand for services </a:t>
                      </a:r>
                      <a:r>
                        <a:rPr lang="en-GB" sz="1400" dirty="0" err="1" smtClean="0"/>
                        <a:t>e.g</a:t>
                      </a:r>
                      <a:r>
                        <a:rPr lang="en-GB" sz="1400" dirty="0" smtClean="0"/>
                        <a:t> overcrowding in schools and hospitals</a:t>
                      </a:r>
                    </a:p>
                    <a:p>
                      <a:pPr marL="285750" indent="-285750">
                        <a:buFont typeface="Arial" pitchFamily="34" charset="0"/>
                        <a:buChar char="•"/>
                      </a:pPr>
                      <a:endParaRPr lang="en-GB" sz="1400" dirty="0" smtClean="0"/>
                    </a:p>
                    <a:p>
                      <a:pPr marL="285750" indent="-285750">
                        <a:buFont typeface="Arial" pitchFamily="34" charset="0"/>
                        <a:buChar char="•"/>
                      </a:pPr>
                      <a:r>
                        <a:rPr lang="en-GB" sz="1400" dirty="0" smtClean="0"/>
                        <a:t>Not all the money by immigrants is spent in the destination</a:t>
                      </a:r>
                      <a:r>
                        <a:rPr lang="en-GB" sz="1400" baseline="0" dirty="0" smtClean="0"/>
                        <a:t> country- some is sent to their country of origin.</a:t>
                      </a:r>
                      <a:endParaRPr lang="en-GB" sz="1400" b="1" dirty="0">
                        <a:solidFill>
                          <a:schemeClr val="tx1"/>
                        </a:solidFill>
                      </a:endParaRPr>
                    </a:p>
                  </a:txBody>
                  <a:tcPr/>
                </a:tc>
              </a:tr>
            </a:tbl>
          </a:graphicData>
        </a:graphic>
      </p:graphicFrame>
    </p:spTree>
    <p:extLst>
      <p:ext uri="{BB962C8B-B14F-4D97-AF65-F5344CB8AC3E}">
        <p14:creationId xmlns="" xmlns:p14="http://schemas.microsoft.com/office/powerpoint/2010/main" val="482142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Need to know case studies:</a:t>
            </a:r>
            <a:endParaRPr lang="en-GB" dirty="0"/>
          </a:p>
        </p:txBody>
      </p:sp>
      <p:sp>
        <p:nvSpPr>
          <p:cNvPr id="3" name="Content Placeholder 2"/>
          <p:cNvSpPr>
            <a:spLocks noGrp="1"/>
          </p:cNvSpPr>
          <p:nvPr>
            <p:ph idx="1"/>
          </p:nvPr>
        </p:nvSpPr>
        <p:spPr/>
        <p:txBody>
          <a:bodyPr>
            <a:normAutofit/>
          </a:bodyPr>
          <a:lstStyle/>
          <a:p>
            <a:pPr marL="514350" indent="-514350">
              <a:buAutoNum type="arabicPeriod"/>
            </a:pPr>
            <a:r>
              <a:rPr lang="en-GB" dirty="0" smtClean="0"/>
              <a:t>Economic Migrants within the EU:</a:t>
            </a:r>
          </a:p>
          <a:p>
            <a:pPr marL="514350" indent="-514350">
              <a:buFont typeface="Wingdings" pitchFamily="2" charset="2"/>
              <a:buChar char="§"/>
            </a:pPr>
            <a:r>
              <a:rPr lang="en-GB" dirty="0" smtClean="0"/>
              <a:t>Poland  to UK</a:t>
            </a:r>
          </a:p>
          <a:p>
            <a:pPr marL="514350" indent="-514350">
              <a:buFont typeface="+mj-lt"/>
              <a:buAutoNum type="arabicPeriod"/>
            </a:pPr>
            <a:endParaRPr lang="en-GB" dirty="0" smtClean="0"/>
          </a:p>
          <a:p>
            <a:pPr marL="514350" indent="-514350">
              <a:buNone/>
            </a:pPr>
            <a:r>
              <a:rPr lang="en-GB" dirty="0" smtClean="0"/>
              <a:t>2. Refugees Migrate to the EU</a:t>
            </a:r>
          </a:p>
          <a:p>
            <a:pPr marL="514350" indent="-514350">
              <a:buFont typeface="Wingdings" pitchFamily="2" charset="2"/>
              <a:buChar char="§"/>
            </a:pPr>
            <a:r>
              <a:rPr lang="en-GB" dirty="0" smtClean="0"/>
              <a:t>North Africa to EU (Spain)	</a:t>
            </a:r>
          </a:p>
          <a:p>
            <a:pPr marL="514350" indent="-514350">
              <a:buFont typeface="Wingdings" pitchFamily="2" charset="2"/>
              <a:buChar char="§"/>
            </a:pPr>
            <a:endParaRPr lang="en-GB" dirty="0" smtClean="0"/>
          </a:p>
          <a:p>
            <a:pPr marL="514350" indent="-514350">
              <a:buNone/>
            </a:pPr>
            <a:r>
              <a:rPr lang="en-GB" dirty="0" smtClean="0">
                <a:solidFill>
                  <a:srgbClr val="00B050"/>
                </a:solidFill>
              </a:rPr>
              <a:t>See green bible for references…..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40"/>
            <a:ext cx="8507288" cy="6669360"/>
          </a:xfrm>
        </p:spPr>
        <p:txBody>
          <a:bodyPr>
            <a:normAutofit/>
          </a:bodyPr>
          <a:lstStyle/>
          <a:p>
            <a:pPr marL="0" indent="0">
              <a:buNone/>
            </a:pPr>
            <a:r>
              <a:rPr lang="en-GB" sz="2000" b="1" u="sng" dirty="0" smtClean="0">
                <a:solidFill>
                  <a:srgbClr val="FF0000"/>
                </a:solidFill>
              </a:rPr>
              <a:t>Countries go through five stages of population growth</a:t>
            </a:r>
          </a:p>
          <a:p>
            <a:pPr marL="0" indent="0">
              <a:buNone/>
            </a:pPr>
            <a:r>
              <a:rPr lang="en-GB" sz="2000" b="1" dirty="0" smtClean="0">
                <a:solidFill>
                  <a:srgbClr val="FF0000"/>
                </a:solidFill>
              </a:rPr>
              <a:t>These are shown by the Demographic transition model (DTM)</a:t>
            </a: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1238925"/>
            <a:ext cx="8208912" cy="45461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03849" y="5842337"/>
            <a:ext cx="7200800" cy="1015663"/>
          </a:xfrm>
          <a:prstGeom prst="rect">
            <a:avLst/>
          </a:prstGeom>
          <a:noFill/>
        </p:spPr>
        <p:txBody>
          <a:bodyPr wrap="square" rtlCol="0">
            <a:spAutoFit/>
          </a:bodyPr>
          <a:lstStyle/>
          <a:p>
            <a:r>
              <a:rPr lang="en-GB" sz="2000" b="1" dirty="0" smtClean="0">
                <a:solidFill>
                  <a:srgbClr val="FF0000"/>
                </a:solidFill>
              </a:rPr>
              <a:t>Poorer, less developed countries are in the earlier stages of the DTM, whilst richer more developed countries are in the later stages.</a:t>
            </a:r>
            <a:endParaRPr lang="en-GB" sz="2000" b="1" dirty="0">
              <a:solidFill>
                <a:srgbClr val="FF0000"/>
              </a:solidFill>
            </a:endParaRPr>
          </a:p>
        </p:txBody>
      </p:sp>
    </p:spTree>
    <p:extLst>
      <p:ext uri="{BB962C8B-B14F-4D97-AF65-F5344CB8AC3E}">
        <p14:creationId xmlns="" xmlns:p14="http://schemas.microsoft.com/office/powerpoint/2010/main" val="41981784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1339"/>
            <a:ext cx="8640960" cy="707886"/>
          </a:xfrm>
          <a:prstGeom prst="rect">
            <a:avLst/>
          </a:prstGeom>
          <a:noFill/>
        </p:spPr>
        <p:txBody>
          <a:bodyPr wrap="square" lIns="91440" tIns="45720" rIns="91440" bIns="45720">
            <a:spAutoFit/>
          </a:bodyPr>
          <a:lstStyle/>
          <a:p>
            <a:pPr algn="ctr"/>
            <a:r>
              <a:rPr lang="en-US" sz="4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Population growth and structure</a:t>
            </a:r>
            <a:endParaRPr 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TextBox 4"/>
          <p:cNvSpPr txBox="1"/>
          <p:nvPr/>
        </p:nvSpPr>
        <p:spPr>
          <a:xfrm>
            <a:off x="348787" y="852674"/>
            <a:ext cx="5353635" cy="258532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u="sng" dirty="0" smtClean="0"/>
              <a:t>Stage 1</a:t>
            </a:r>
          </a:p>
          <a:p>
            <a:endParaRPr lang="en-GB" u="sng" dirty="0" smtClean="0"/>
          </a:p>
          <a:p>
            <a:pPr marL="285750" indent="-285750">
              <a:buFont typeface="Arial" pitchFamily="34" charset="0"/>
              <a:buChar char="•"/>
            </a:pPr>
            <a:r>
              <a:rPr lang="en-GB" dirty="0" smtClean="0"/>
              <a:t>Birth rate is high because there's no use of contraception, and people have lots of children because many infants die.</a:t>
            </a:r>
          </a:p>
          <a:p>
            <a:pPr marL="285750" indent="-285750">
              <a:buFont typeface="Arial" pitchFamily="34" charset="0"/>
              <a:buChar char="•"/>
            </a:pPr>
            <a:r>
              <a:rPr lang="en-GB" dirty="0" smtClean="0"/>
              <a:t> Death rate is high due to poor healthcare. </a:t>
            </a:r>
          </a:p>
          <a:p>
            <a:pPr marL="285750" indent="-285750">
              <a:buFont typeface="Arial" pitchFamily="34" charset="0"/>
              <a:buChar char="•"/>
            </a:pPr>
            <a:r>
              <a:rPr lang="en-GB" dirty="0" smtClean="0"/>
              <a:t>Population growth rate is zero.</a:t>
            </a:r>
          </a:p>
          <a:p>
            <a:pPr marL="285750" indent="-285750">
              <a:buFont typeface="Arial" pitchFamily="34" charset="0"/>
              <a:buChar char="•"/>
            </a:pPr>
            <a:r>
              <a:rPr lang="en-GB" dirty="0" smtClean="0"/>
              <a:t>Population structure- life expectancy is low, so the population is made up of mainly young people.</a:t>
            </a:r>
            <a:endParaRPr lang="en-GB" dirty="0"/>
          </a:p>
        </p:txBody>
      </p:sp>
      <p:sp>
        <p:nvSpPr>
          <p:cNvPr id="6" name="TextBox 5"/>
          <p:cNvSpPr txBox="1"/>
          <p:nvPr/>
        </p:nvSpPr>
        <p:spPr>
          <a:xfrm>
            <a:off x="367894" y="3573016"/>
            <a:ext cx="5353635" cy="313932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u="sng" dirty="0" smtClean="0"/>
              <a:t>Stage 2</a:t>
            </a:r>
          </a:p>
          <a:p>
            <a:endParaRPr lang="en-GB" u="sng" dirty="0" smtClean="0"/>
          </a:p>
          <a:p>
            <a:pPr marL="285750" indent="-285750">
              <a:buFont typeface="Arial" pitchFamily="34" charset="0"/>
              <a:buChar char="•"/>
            </a:pPr>
            <a:r>
              <a:rPr lang="en-GB" dirty="0" smtClean="0"/>
              <a:t>Birth rate is high because there's no use of contraception, Also the economy is based on agriculture so people have lots of children to work on farms.</a:t>
            </a:r>
          </a:p>
          <a:p>
            <a:pPr marL="285750" indent="-285750">
              <a:buFont typeface="Arial" pitchFamily="34" charset="0"/>
              <a:buChar char="•"/>
            </a:pPr>
            <a:r>
              <a:rPr lang="en-GB" dirty="0" smtClean="0"/>
              <a:t> Death rate falls due to improved healthcare.</a:t>
            </a:r>
          </a:p>
          <a:p>
            <a:pPr marL="285750" indent="-285750">
              <a:buFont typeface="Arial" pitchFamily="34" charset="0"/>
              <a:buChar char="•"/>
            </a:pPr>
            <a:r>
              <a:rPr lang="en-GB" dirty="0" smtClean="0"/>
              <a:t>Population growth rate is very high.</a:t>
            </a:r>
          </a:p>
          <a:p>
            <a:pPr marL="285750" indent="-285750">
              <a:buFont typeface="Arial" pitchFamily="34" charset="0"/>
              <a:buChar char="•"/>
            </a:pPr>
            <a:r>
              <a:rPr lang="en-GB" dirty="0" smtClean="0"/>
              <a:t>Population structure- life expectancy has increased but there are still more young people than older people.</a:t>
            </a:r>
            <a:endParaRPr lang="en-GB" dirty="0"/>
          </a:p>
        </p:txBody>
      </p:sp>
      <p:pic>
        <p:nvPicPr>
          <p:cNvPr id="5123" name="Picture 3" descr="G:\BlackBerry\pictures\IMG00986-20110325-2001.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6929" r="21805" b="21018"/>
          <a:stretch/>
        </p:blipFill>
        <p:spPr bwMode="auto">
          <a:xfrm>
            <a:off x="5899585" y="889225"/>
            <a:ext cx="2913017" cy="2421335"/>
          </a:xfrm>
          <a:prstGeom prst="rect">
            <a:avLst/>
          </a:prstGeom>
          <a:noFill/>
          <a:extLst>
            <a:ext uri="{909E8E84-426E-40DD-AFC4-6F175D3DCCD1}">
              <a14:hiddenFill xmlns="" xmlns:a14="http://schemas.microsoft.com/office/drawing/2010/main">
                <a:solidFill>
                  <a:srgbClr val="FFFFFF"/>
                </a:solidFill>
              </a14:hiddenFill>
            </a:ext>
          </a:extLst>
        </p:spPr>
      </p:pic>
      <p:pic>
        <p:nvPicPr>
          <p:cNvPr id="5124" name="Picture 4" descr="G:\BlackBerry\pictures\IMG00988-20110325-2002.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6353" r="15303" b="25005"/>
          <a:stretch/>
        </p:blipFill>
        <p:spPr bwMode="auto">
          <a:xfrm>
            <a:off x="5899584" y="3749532"/>
            <a:ext cx="2935395" cy="241577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28615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2919" y="692696"/>
            <a:ext cx="4752528" cy="280076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1600" u="sng" dirty="0" smtClean="0"/>
              <a:t>Stage 3</a:t>
            </a:r>
          </a:p>
          <a:p>
            <a:pPr marL="285750" indent="-285750">
              <a:buFont typeface="Arial" pitchFamily="34" charset="0"/>
              <a:buChar char="•"/>
            </a:pPr>
            <a:r>
              <a:rPr lang="en-GB" sz="1600" dirty="0" smtClean="0"/>
              <a:t>Birth rate is rapidly falling due to the emancipation of women and better education.</a:t>
            </a:r>
          </a:p>
          <a:p>
            <a:pPr marL="285750" indent="-285750">
              <a:buFont typeface="Arial" pitchFamily="34" charset="0"/>
              <a:buChar char="•"/>
            </a:pPr>
            <a:r>
              <a:rPr lang="en-GB" sz="1600" dirty="0" smtClean="0"/>
              <a:t>The use of contraception increases and more women work instead of having children.</a:t>
            </a:r>
          </a:p>
          <a:p>
            <a:pPr marL="285750" indent="-285750">
              <a:buFont typeface="Arial" pitchFamily="34" charset="0"/>
              <a:buChar char="•"/>
            </a:pPr>
            <a:r>
              <a:rPr lang="en-GB" sz="1600" dirty="0" smtClean="0"/>
              <a:t>The economy also changes to manufacturing, so fewer children are needed to work on farms.</a:t>
            </a:r>
          </a:p>
          <a:p>
            <a:pPr marL="285750" indent="-285750">
              <a:buFont typeface="Arial" pitchFamily="34" charset="0"/>
              <a:buChar char="•"/>
            </a:pPr>
            <a:r>
              <a:rPr lang="en-GB" sz="1600" dirty="0" smtClean="0"/>
              <a:t>Death rate falls due to more medical advances.</a:t>
            </a:r>
          </a:p>
          <a:p>
            <a:pPr marL="285750" indent="-285750">
              <a:buFont typeface="Arial" pitchFamily="34" charset="0"/>
              <a:buChar char="•"/>
            </a:pPr>
            <a:r>
              <a:rPr lang="en-GB" sz="1600" dirty="0" smtClean="0"/>
              <a:t>Population growth rate is high</a:t>
            </a:r>
          </a:p>
          <a:p>
            <a:pPr marL="285750" indent="-285750">
              <a:buFont typeface="Arial" pitchFamily="34" charset="0"/>
              <a:buChar char="•"/>
            </a:pPr>
            <a:r>
              <a:rPr lang="en-GB" sz="1600" dirty="0" smtClean="0"/>
              <a:t>Population structure- more people are living to be older</a:t>
            </a:r>
            <a:endParaRPr lang="en-GB" sz="1600" dirty="0"/>
          </a:p>
        </p:txBody>
      </p:sp>
      <p:sp>
        <p:nvSpPr>
          <p:cNvPr id="5" name="TextBox 4"/>
          <p:cNvSpPr txBox="1"/>
          <p:nvPr/>
        </p:nvSpPr>
        <p:spPr>
          <a:xfrm>
            <a:off x="157159" y="3802914"/>
            <a:ext cx="5004048" cy="258532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u="sng" dirty="0" smtClean="0"/>
              <a:t>Stage 4</a:t>
            </a:r>
          </a:p>
          <a:p>
            <a:pPr marL="285750" indent="-285750">
              <a:buFont typeface="Arial" pitchFamily="34" charset="0"/>
              <a:buChar char="•"/>
            </a:pPr>
            <a:r>
              <a:rPr lang="en-GB" dirty="0" smtClean="0"/>
              <a:t>Birth rate is low- people move to urban areas , their wealth improves and they want more possessions. This means there is less  money available for having children.</a:t>
            </a:r>
          </a:p>
          <a:p>
            <a:pPr marL="285750" indent="-285750">
              <a:buFont typeface="Arial" pitchFamily="34" charset="0"/>
              <a:buChar char="•"/>
            </a:pPr>
            <a:r>
              <a:rPr lang="en-GB" dirty="0" smtClean="0"/>
              <a:t>Death rate is low and fluctuating.</a:t>
            </a:r>
          </a:p>
          <a:p>
            <a:pPr marL="285750" indent="-285750">
              <a:buFont typeface="Arial" pitchFamily="34" charset="0"/>
              <a:buChar char="•"/>
            </a:pPr>
            <a:r>
              <a:rPr lang="en-GB" dirty="0" smtClean="0"/>
              <a:t>Population growth rate is zero.</a:t>
            </a:r>
          </a:p>
          <a:p>
            <a:pPr marL="285750" indent="-285750">
              <a:buFont typeface="Arial" pitchFamily="34" charset="0"/>
              <a:buChar char="•"/>
            </a:pPr>
            <a:r>
              <a:rPr lang="en-GB" dirty="0" smtClean="0"/>
              <a:t>Population structure- life expectancy is high, so even more people are living to be older.</a:t>
            </a:r>
          </a:p>
        </p:txBody>
      </p:sp>
      <p:pic>
        <p:nvPicPr>
          <p:cNvPr id="7170" name="Picture 2" descr="G:\BlackBerry\pictures\IMG00991-20110325-2003.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28621" r="19463" b="27331"/>
          <a:stretch/>
        </p:blipFill>
        <p:spPr bwMode="auto">
          <a:xfrm>
            <a:off x="5161207" y="760931"/>
            <a:ext cx="3653567" cy="2664296"/>
          </a:xfrm>
          <a:prstGeom prst="rect">
            <a:avLst/>
          </a:prstGeom>
          <a:noFill/>
          <a:extLst>
            <a:ext uri="{909E8E84-426E-40DD-AFC4-6F175D3DCCD1}">
              <a14:hiddenFill xmlns="" xmlns:a14="http://schemas.microsoft.com/office/drawing/2010/main">
                <a:solidFill>
                  <a:srgbClr val="FFFFFF"/>
                </a:solidFill>
              </a14:hiddenFill>
            </a:ext>
          </a:extLst>
        </p:spPr>
      </p:pic>
      <p:pic>
        <p:nvPicPr>
          <p:cNvPr id="7171" name="Picture 3" descr="G:\BlackBerry\pictures\IMG00994-20110325-2004.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42267" r="27664" b="15046"/>
          <a:stretch/>
        </p:blipFill>
        <p:spPr bwMode="auto">
          <a:xfrm>
            <a:off x="5259798" y="3735795"/>
            <a:ext cx="3456384" cy="27195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55214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0424" y="1065987"/>
            <a:ext cx="6552728" cy="22702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8" name="Picture 4" descr="G:\BlackBerry\pictures\IMG00995-20110325-2004.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6497" t="10474" r="13864" b="20244"/>
          <a:stretch/>
        </p:blipFill>
        <p:spPr bwMode="auto">
          <a:xfrm>
            <a:off x="408375" y="3717032"/>
            <a:ext cx="3984172" cy="2599508"/>
          </a:xfrm>
          <a:prstGeom prst="rect">
            <a:avLst/>
          </a:prstGeom>
          <a:noFill/>
          <a:extLst>
            <a:ext uri="{909E8E84-426E-40DD-AFC4-6F175D3DCCD1}">
              <a14:hiddenFill xmlns="" xmlns:a14="http://schemas.microsoft.com/office/drawing/2010/main">
                <a:solidFill>
                  <a:srgbClr val="FFFFFF"/>
                </a:solidFill>
              </a14:hiddenFill>
            </a:ext>
          </a:extLst>
        </p:spPr>
      </p:pic>
      <p:pic>
        <p:nvPicPr>
          <p:cNvPr id="6149"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6183" y="188640"/>
            <a:ext cx="8736013" cy="1139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47501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94659"/>
            <a:ext cx="4507164" cy="650165"/>
          </a:xfrm>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pPr marL="0" indent="0">
              <a:buNone/>
            </a:pPr>
            <a:r>
              <a:rPr lang="en-GB" dirty="0" smtClean="0"/>
              <a:t>Rapid population growth has social, economic and political impacts.</a:t>
            </a:r>
            <a:endParaRPr lang="en-GB" dirty="0"/>
          </a:p>
        </p:txBody>
      </p:sp>
      <p:sp>
        <p:nvSpPr>
          <p:cNvPr id="5" name="TextBox 4"/>
          <p:cNvSpPr txBox="1"/>
          <p:nvPr/>
        </p:nvSpPr>
        <p:spPr>
          <a:xfrm>
            <a:off x="294188" y="2060848"/>
            <a:ext cx="4536504" cy="452431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dirty="0" smtClean="0"/>
              <a:t>Social</a:t>
            </a:r>
          </a:p>
          <a:p>
            <a:pPr marL="285750" indent="-285750">
              <a:buFont typeface="Arial" pitchFamily="34" charset="0"/>
              <a:buChar char="•"/>
            </a:pPr>
            <a:r>
              <a:rPr lang="en-GB" dirty="0" smtClean="0"/>
              <a:t>Services like healthcare and education cant cope with the rapid increase in population , so not everyone has access to them.</a:t>
            </a:r>
          </a:p>
          <a:p>
            <a:pPr marL="285750" indent="-285750">
              <a:buFont typeface="Arial" pitchFamily="34" charset="0"/>
              <a:buChar char="•"/>
            </a:pPr>
            <a:r>
              <a:rPr lang="en-GB" dirty="0" smtClean="0"/>
              <a:t>Children have to work to help support their large families , so they miss out on education.</a:t>
            </a:r>
          </a:p>
          <a:p>
            <a:pPr marL="285750" indent="-285750">
              <a:buFont typeface="Arial" pitchFamily="34" charset="0"/>
              <a:buChar char="•"/>
            </a:pPr>
            <a:r>
              <a:rPr lang="en-GB" dirty="0" smtClean="0"/>
              <a:t>There aren't enough houses for everyone, so people are forced to live in  makeshift houses in overcrowded settlements. This leads to health problems because the houses aren't always connected to sewers or they don’t have access to clean water.</a:t>
            </a:r>
          </a:p>
          <a:p>
            <a:pPr marL="285750" indent="-285750">
              <a:buFont typeface="Arial" pitchFamily="34" charset="0"/>
              <a:buChar char="•"/>
            </a:pPr>
            <a:r>
              <a:rPr lang="en-GB" dirty="0" smtClean="0"/>
              <a:t>There are food shortages if the country cant grow or import enough food for the population.</a:t>
            </a:r>
            <a:endParaRPr lang="en-GB" dirty="0"/>
          </a:p>
        </p:txBody>
      </p:sp>
      <p:sp>
        <p:nvSpPr>
          <p:cNvPr id="6" name="Rectangle 5"/>
          <p:cNvSpPr/>
          <p:nvPr/>
        </p:nvSpPr>
        <p:spPr>
          <a:xfrm>
            <a:off x="107504" y="260648"/>
            <a:ext cx="8856983" cy="769441"/>
          </a:xfrm>
          <a:prstGeom prst="rect">
            <a:avLst/>
          </a:prstGeom>
          <a:noFill/>
        </p:spPr>
        <p:txBody>
          <a:bodyPr wrap="square" lIns="91440" tIns="45720" rIns="91440" bIns="45720">
            <a:spAutoFit/>
          </a:bodyPr>
          <a:lstStyle/>
          <a:p>
            <a:pPr algn="ctr"/>
            <a:r>
              <a:rPr lang="en-US"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Managing rapid population growth</a:t>
            </a:r>
            <a:endParaRPr lang="en-GB" sz="4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7" name="TextBox 6"/>
          <p:cNvSpPr txBox="1"/>
          <p:nvPr/>
        </p:nvSpPr>
        <p:spPr>
          <a:xfrm>
            <a:off x="5364087" y="1208681"/>
            <a:ext cx="3600400" cy="535531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dirty="0" smtClean="0"/>
              <a:t>Political</a:t>
            </a:r>
          </a:p>
          <a:p>
            <a:pPr marL="285750" indent="-285750">
              <a:buFont typeface="Arial" pitchFamily="34" charset="0"/>
              <a:buChar char="•"/>
            </a:pPr>
            <a:r>
              <a:rPr lang="en-GB" dirty="0" smtClean="0"/>
              <a:t>Most of the population is made up of young people so the government focuses on policies that are important to young people e.g. education and provision of things such as childcare.</a:t>
            </a:r>
          </a:p>
          <a:p>
            <a:pPr marL="285750" indent="-285750">
              <a:buFont typeface="Arial" pitchFamily="34" charset="0"/>
              <a:buChar char="•"/>
            </a:pPr>
            <a:r>
              <a:rPr lang="en-GB" dirty="0" smtClean="0"/>
              <a:t>There are fewer older people so the government doesn’t have to focus on policies that are important to older people e.g. pensions. </a:t>
            </a:r>
          </a:p>
          <a:p>
            <a:pPr marL="285750" indent="-285750">
              <a:buFont typeface="Arial" pitchFamily="34" charset="0"/>
              <a:buChar char="•"/>
            </a:pPr>
            <a:r>
              <a:rPr lang="en-GB" dirty="0" smtClean="0"/>
              <a:t>The government has to make policies to bring population growth under control so the social and economic impacts of rapid population growth don’t get any worse.</a:t>
            </a:r>
            <a:endParaRPr lang="en-GB" dirty="0"/>
          </a:p>
        </p:txBody>
      </p:sp>
    </p:spTree>
    <p:extLst>
      <p:ext uri="{BB962C8B-B14F-4D97-AF65-F5344CB8AC3E}">
        <p14:creationId xmlns="" xmlns:p14="http://schemas.microsoft.com/office/powerpoint/2010/main" val="3111968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3814" y="581113"/>
            <a:ext cx="7184244" cy="1008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9552" y="2276872"/>
            <a:ext cx="3813086" cy="203132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dirty="0" smtClean="0"/>
              <a:t>Economic</a:t>
            </a:r>
          </a:p>
          <a:p>
            <a:pPr marL="285750" indent="-285750">
              <a:buFont typeface="Arial" pitchFamily="34" charset="0"/>
              <a:buChar char="•"/>
            </a:pPr>
            <a:r>
              <a:rPr lang="en-GB" dirty="0" smtClean="0"/>
              <a:t>There aren't enough jobs for the number of people in the country so unemployment increases.</a:t>
            </a:r>
          </a:p>
          <a:p>
            <a:pPr marL="285750" indent="-285750">
              <a:buFont typeface="Arial" pitchFamily="34" charset="0"/>
              <a:buChar char="•"/>
            </a:pPr>
            <a:r>
              <a:rPr lang="en-GB" dirty="0" smtClean="0"/>
              <a:t>There is increased poverty because more people are born into families that are already poor.</a:t>
            </a:r>
            <a:endParaRPr lang="en-GB" dirty="0"/>
          </a:p>
        </p:txBody>
      </p:sp>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99766" y="5213027"/>
            <a:ext cx="3048001" cy="1423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65714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 y="0"/>
            <a:ext cx="9144000" cy="15671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79512" y="2706161"/>
            <a:ext cx="4367446" cy="3970318"/>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GB" b="1" u="sng" dirty="0" smtClean="0">
                <a:solidFill>
                  <a:schemeClr val="tx1"/>
                </a:solidFill>
              </a:rPr>
              <a:t>Birth control programmes</a:t>
            </a:r>
          </a:p>
          <a:p>
            <a:r>
              <a:rPr lang="en-GB" dirty="0" smtClean="0">
                <a:solidFill>
                  <a:schemeClr val="tx1"/>
                </a:solidFill>
              </a:rPr>
              <a:t>Birth control programmes aim to reduce the birth rate. Some governments do this by having law about how many children couples are allowed to have. </a:t>
            </a:r>
          </a:p>
          <a:p>
            <a:endParaRPr lang="en-GB" dirty="0">
              <a:solidFill>
                <a:schemeClr val="tx1"/>
              </a:solidFill>
            </a:endParaRPr>
          </a:p>
          <a:p>
            <a:r>
              <a:rPr lang="en-GB" dirty="0" smtClean="0">
                <a:solidFill>
                  <a:schemeClr val="tx1"/>
                </a:solidFill>
              </a:rPr>
              <a:t>Governments also help couples to plan ( and limit) how many children they have by offering free contraception and sex education.</a:t>
            </a:r>
          </a:p>
          <a:p>
            <a:endParaRPr lang="en-GB" dirty="0">
              <a:solidFill>
                <a:schemeClr val="tx1"/>
              </a:solidFill>
            </a:endParaRPr>
          </a:p>
          <a:p>
            <a:r>
              <a:rPr lang="en-GB" dirty="0" smtClean="0">
                <a:solidFill>
                  <a:schemeClr val="tx1"/>
                </a:solidFill>
              </a:rPr>
              <a:t>This helps towards sustainable development because it means the population wont get much bigger. </a:t>
            </a:r>
            <a:endParaRPr lang="en-GB" dirty="0">
              <a:solidFill>
                <a:schemeClr val="tx1"/>
              </a:solidFill>
            </a:endParaRPr>
          </a:p>
        </p:txBody>
      </p:sp>
      <p:sp>
        <p:nvSpPr>
          <p:cNvPr id="4" name="TextBox 3"/>
          <p:cNvSpPr txBox="1"/>
          <p:nvPr/>
        </p:nvSpPr>
        <p:spPr>
          <a:xfrm>
            <a:off x="4716016" y="2852936"/>
            <a:ext cx="3960440" cy="3676768"/>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GB" b="1" u="sng" dirty="0" smtClean="0">
                <a:solidFill>
                  <a:schemeClr val="tx1"/>
                </a:solidFill>
              </a:rPr>
              <a:t>Immigration laws</a:t>
            </a:r>
          </a:p>
          <a:p>
            <a:endParaRPr lang="en-GB" b="1" u="sng" dirty="0" smtClean="0">
              <a:solidFill>
                <a:schemeClr val="tx1"/>
              </a:solidFill>
            </a:endParaRPr>
          </a:p>
          <a:p>
            <a:r>
              <a:rPr lang="en-GB" b="1" dirty="0" smtClean="0">
                <a:solidFill>
                  <a:schemeClr val="tx1"/>
                </a:solidFill>
              </a:rPr>
              <a:t>Immigration laws aim to control immigration (people moving to a country to live there permanently).</a:t>
            </a:r>
          </a:p>
          <a:p>
            <a:endParaRPr lang="en-GB" b="1" dirty="0">
              <a:solidFill>
                <a:schemeClr val="tx1"/>
              </a:solidFill>
            </a:endParaRPr>
          </a:p>
          <a:p>
            <a:r>
              <a:rPr lang="en-GB" b="1" dirty="0" smtClean="0">
                <a:solidFill>
                  <a:schemeClr val="tx1"/>
                </a:solidFill>
              </a:rPr>
              <a:t>Governments can limit the number of people that are allowed to immigrate.</a:t>
            </a:r>
          </a:p>
          <a:p>
            <a:endParaRPr lang="en-GB" b="1" dirty="0">
              <a:solidFill>
                <a:schemeClr val="tx1"/>
              </a:solidFill>
            </a:endParaRPr>
          </a:p>
          <a:p>
            <a:r>
              <a:rPr lang="en-GB" b="1" dirty="0" smtClean="0">
                <a:solidFill>
                  <a:schemeClr val="tx1"/>
                </a:solidFill>
              </a:rPr>
              <a:t>They can also be selective about who they let in e.g. letting in fewer people of child bearing age means there will be fewer immigrants having children</a:t>
            </a:r>
            <a:r>
              <a:rPr lang="en-GB" dirty="0" smtClean="0"/>
              <a:t>.</a:t>
            </a:r>
            <a:endParaRPr lang="en-GB" dirty="0"/>
          </a:p>
        </p:txBody>
      </p:sp>
      <p:sp>
        <p:nvSpPr>
          <p:cNvPr id="5" name="TextBox 4"/>
          <p:cNvSpPr txBox="1"/>
          <p:nvPr/>
        </p:nvSpPr>
        <p:spPr>
          <a:xfrm>
            <a:off x="395535" y="1105514"/>
            <a:ext cx="7992888" cy="923330"/>
          </a:xfrm>
          <a:prstGeom prst="rect">
            <a:avLst/>
          </a:prstGeom>
          <a:noFill/>
        </p:spPr>
        <p:txBody>
          <a:bodyPr wrap="square" rtlCol="0">
            <a:spAutoFit/>
          </a:bodyPr>
          <a:lstStyle/>
          <a:p>
            <a:r>
              <a:rPr lang="en-GB" b="1" dirty="0" smtClean="0"/>
              <a:t>Countries need to control rapid population growth and they also need to develop in a way that allows people of today to get the things they need without stopping people in the future getting what they need.</a:t>
            </a:r>
            <a:endParaRPr lang="en-GB" b="1" dirty="0"/>
          </a:p>
        </p:txBody>
      </p:sp>
      <p:sp>
        <p:nvSpPr>
          <p:cNvPr id="7" name="TextBox 6"/>
          <p:cNvSpPr txBox="1"/>
          <p:nvPr/>
        </p:nvSpPr>
        <p:spPr>
          <a:xfrm>
            <a:off x="418197" y="2017873"/>
            <a:ext cx="6408711" cy="646331"/>
          </a:xfrm>
          <a:prstGeom prst="rect">
            <a:avLst/>
          </a:prstGeom>
          <a:noFill/>
        </p:spPr>
        <p:txBody>
          <a:bodyPr wrap="square" rtlCol="0">
            <a:spAutoFit/>
          </a:bodyPr>
          <a:lstStyle/>
          <a:p>
            <a:r>
              <a:rPr lang="en-GB" dirty="0" smtClean="0"/>
              <a:t>Here are a couple of examples of population policies and how they help to achieve sustainable development:</a:t>
            </a:r>
            <a:endParaRPr lang="en-GB" dirty="0"/>
          </a:p>
        </p:txBody>
      </p:sp>
    </p:spTree>
    <p:extLst>
      <p:ext uri="{BB962C8B-B14F-4D97-AF65-F5344CB8AC3E}">
        <p14:creationId xmlns="" xmlns:p14="http://schemas.microsoft.com/office/powerpoint/2010/main" val="1720424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658</TotalTime>
  <Words>2310</Words>
  <Application>Microsoft Office PowerPoint</Application>
  <PresentationFormat>On-screen Show (4:3)</PresentationFormat>
  <Paragraphs>206</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Need to know case studies: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dc:creator>
  <cp:lastModifiedBy>Administrator</cp:lastModifiedBy>
  <cp:revision>45</cp:revision>
  <dcterms:created xsi:type="dcterms:W3CDTF">2011-03-22T18:59:29Z</dcterms:created>
  <dcterms:modified xsi:type="dcterms:W3CDTF">2011-04-25T22:05:09Z</dcterms:modified>
</cp:coreProperties>
</file>